
<file path=[Content_Types].xml><?xml version="1.0" encoding="utf-8"?>
<Types xmlns="http://schemas.openxmlformats.org/package/2006/content-types">
  <Default Extension="jpeg" ContentType="image/jpe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45"/>
  </p:handoutMasterIdLst>
  <p:sldIdLst>
    <p:sldId id="256" r:id="rId3"/>
    <p:sldId id="258" r:id="rId5"/>
    <p:sldId id="257" r:id="rId6"/>
    <p:sldId id="304" r:id="rId7"/>
    <p:sldId id="259" r:id="rId8"/>
    <p:sldId id="277" r:id="rId9"/>
    <p:sldId id="260" r:id="rId10"/>
    <p:sldId id="261" r:id="rId11"/>
    <p:sldId id="262" r:id="rId12"/>
    <p:sldId id="263" r:id="rId13"/>
    <p:sldId id="265" r:id="rId14"/>
    <p:sldId id="264" r:id="rId15"/>
    <p:sldId id="303" r:id="rId16"/>
    <p:sldId id="266" r:id="rId17"/>
    <p:sldId id="267" r:id="rId18"/>
    <p:sldId id="280" r:id="rId19"/>
    <p:sldId id="279" r:id="rId20"/>
    <p:sldId id="281" r:id="rId21"/>
    <p:sldId id="282" r:id="rId22"/>
    <p:sldId id="283" r:id="rId23"/>
    <p:sldId id="284" r:id="rId24"/>
    <p:sldId id="285" r:id="rId25"/>
    <p:sldId id="286" r:id="rId26"/>
    <p:sldId id="287" r:id="rId27"/>
    <p:sldId id="271" r:id="rId28"/>
    <p:sldId id="288" r:id="rId29"/>
    <p:sldId id="289" r:id="rId30"/>
    <p:sldId id="290" r:id="rId31"/>
    <p:sldId id="291" r:id="rId32"/>
    <p:sldId id="305" r:id="rId33"/>
    <p:sldId id="292" r:id="rId34"/>
    <p:sldId id="293" r:id="rId35"/>
    <p:sldId id="295" r:id="rId36"/>
    <p:sldId id="294" r:id="rId37"/>
    <p:sldId id="296" r:id="rId38"/>
    <p:sldId id="299" r:id="rId39"/>
    <p:sldId id="300" r:id="rId40"/>
    <p:sldId id="301" r:id="rId41"/>
    <p:sldId id="302" r:id="rId42"/>
    <p:sldId id="297" r:id="rId43"/>
    <p:sldId id="29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BF3"/>
    <a:srgbClr val="DD97E8"/>
    <a:srgbClr val="C258DA"/>
    <a:srgbClr val="BE8AE5"/>
    <a:srgbClr val="E0AC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cs typeface="Arial" panose="020B0604020202020204" pitchFamily="34" charset="0"/>
              </a:defRPr>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20204" pitchFamily="34" charset="0"/>
                <a:cs typeface="Arial" panose="020B0604020202020204" pitchFamily="34" charset="0"/>
              </a:defRPr>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Arial" panose="020B0604020202020204" pitchFamily="34" charset="0"/>
      </a:defRPr>
    </a:lvl1pPr>
    <a:lvl2pPr marL="457200" algn="l" defTabSz="914400" rtl="0" eaLnBrk="1" latinLnBrk="0" hangingPunct="1">
      <a:defRPr sz="1200" kern="1200">
        <a:solidFill>
          <a:schemeClr val="tx1"/>
        </a:solidFill>
        <a:latin typeface="+mn-lt"/>
        <a:ea typeface="Arial" panose="020B0604020202020204" pitchFamily="34" charset="0"/>
        <a:cs typeface="Arial" panose="020B0604020202020204" pitchFamily="34" charset="0"/>
      </a:defRPr>
    </a:lvl2pPr>
    <a:lvl3pPr marL="914400" algn="l" defTabSz="914400" rtl="0" eaLnBrk="1" latinLnBrk="0" hangingPunct="1">
      <a:defRPr sz="1200" kern="1200">
        <a:solidFill>
          <a:schemeClr val="tx1"/>
        </a:solidFill>
        <a:latin typeface="+mn-lt"/>
        <a:ea typeface="Arial" panose="020B0604020202020204" pitchFamily="34" charset="0"/>
        <a:cs typeface="Arial" panose="020B0604020202020204" pitchFamily="34" charset="0"/>
      </a:defRPr>
    </a:lvl3pPr>
    <a:lvl4pPr marL="1371600" algn="l" defTabSz="914400" rtl="0" eaLnBrk="1" latinLnBrk="0" hangingPunct="1">
      <a:defRPr sz="1200" kern="1200">
        <a:solidFill>
          <a:schemeClr val="tx1"/>
        </a:solidFill>
        <a:latin typeface="+mn-lt"/>
        <a:ea typeface="Arial" panose="020B0604020202020204" pitchFamily="34" charset="0"/>
        <a:cs typeface="Arial" panose="020B0604020202020204" pitchFamily="34" charset="0"/>
      </a:defRPr>
    </a:lvl4pPr>
    <a:lvl5pPr marL="1828800" algn="l" defTabSz="914400" rtl="0" eaLnBrk="1" latinLnBrk="0" hangingPunct="1">
      <a:defRPr sz="1200" kern="1200">
        <a:solidFill>
          <a:schemeClr val="tx1"/>
        </a:solidFill>
        <a:latin typeface="+mn-lt"/>
        <a:ea typeface="Arial" panose="020B0604020202020204" pitchFamily="34" charset="0"/>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fld id="{D57F1E4F-1CFF-5643-939E-217C01CDF565}" type="slidenum">
              <a:rPr lang="en-US" dirty="0"/>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Arial" panose="020B0604020202020204" pitchFamily="34" charset="0"/>
          <a:ea typeface="Arial" panose="020B0604020202020204" pitchFamily="34" charset="0"/>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Arial" panose="020B0604020202020204" pitchFamily="34" charset="0"/>
          <a:cs typeface="Arial" panose="020B0604020202020204" pitchFamily="34" charset="0"/>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Arial" panose="020B0604020202020204" pitchFamily="34" charset="0"/>
          <a:cs typeface="Arial" panose="020B0604020202020204" pitchFamily="34" charset="0"/>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Arial" panose="020B0604020202020204" pitchFamily="34" charset="0"/>
          <a:cs typeface="Arial" panose="020B0604020202020204" pitchFamily="34" charset="0"/>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GIF"/><Relationship Id="rId1" Type="http://schemas.openxmlformats.org/officeDocument/2006/relationships/image" Target="../media/image8.GI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GI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GI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ervices2.hdb.gov.sg/webapp/BP13BTOENQWeb/AR_Nov2018_SBF?strSystem=SBF" TargetMode="External"/><Relationship Id="rId1" Type="http://schemas.openxmlformats.org/officeDocument/2006/relationships/hyperlink" Target="https://data.gov.sg/dataset/median-resale-prices-for-registered-applications-by-town-and-flat-type?resource_id=a5ddfc4d-0e43-4bfe-8f51-e504e1365e27"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GI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GI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ervices2.hdb.gov.sg/webapp/BP13BTOENQWeb/AR_Nov2018_SBF?strSystem=SBF" TargetMode="External"/><Relationship Id="rId1" Type="http://schemas.openxmlformats.org/officeDocument/2006/relationships/hyperlink" Target="https://data.gov.sg/dataset/median-resale-prices-for-registered-applications-by-town-and-flat-type?resource_id=a5ddfc4d-0e43-4bfe-8f51-e504e1365e2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a:t>Singapore Flats: Deal or No Deal</a:t>
            </a:r>
            <a:endParaRPr lang="en-US" sz="4400" dirty="0"/>
          </a:p>
        </p:txBody>
      </p:sp>
      <p:sp>
        <p:nvSpPr>
          <p:cNvPr id="3" name="Subtitle 2"/>
          <p:cNvSpPr>
            <a:spLocks noGrp="1"/>
          </p:cNvSpPr>
          <p:nvPr>
            <p:ph type="subTitle" idx="1"/>
          </p:nvPr>
        </p:nvSpPr>
        <p:spPr/>
        <p:txBody>
          <a:bodyPr/>
          <a:lstStyle/>
          <a:p>
            <a:r>
              <a:rPr lang="en-US" dirty="0"/>
              <a:t>By:  Jia </a:t>
            </a:r>
            <a:r>
              <a:rPr lang="en-US"/>
              <a:t>Yi C     P7337992</a:t>
            </a:r>
            <a:endParaRPr lang="en-US" dirty="0"/>
          </a:p>
        </p:txBody>
      </p:sp>
      <p:pic>
        <p:nvPicPr>
          <p:cNvPr id="1026" name="Picture 2" descr="http://sbr.com.sg/sites/default/files/imagecache/600x360/news/HDB_29_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28975" y="3085766"/>
            <a:ext cx="5391150" cy="32346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View:  Where are the NOV 2018 SBF flats?</a:t>
            </a:r>
            <a:endParaRPr lang="en-US" dirty="0"/>
          </a:p>
        </p:txBody>
      </p:sp>
      <p:sp>
        <p:nvSpPr>
          <p:cNvPr id="6" name="TextBox 5"/>
          <p:cNvSpPr txBox="1"/>
          <p:nvPr/>
        </p:nvSpPr>
        <p:spPr>
          <a:xfrm>
            <a:off x="2810934" y="5878845"/>
            <a:ext cx="623869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3: Interactive Map of where are these available SBF Nov 2018 flats (those with polygons only)</a:t>
            </a:r>
            <a:endParaRPr lang="en-US" sz="1200" dirty="0">
              <a:latin typeface="Arial" panose="020B0604020202020204" pitchFamily="34" charset="0"/>
              <a:ea typeface="Arial" panose="020B0604020202020204" pitchFamily="34" charset="0"/>
              <a:cs typeface="Arial" panose="020B0604020202020204" pitchFamily="34" charset="0"/>
            </a:endParaRPr>
          </a:p>
        </p:txBody>
      </p:sp>
      <p:pic>
        <p:nvPicPr>
          <p:cNvPr id="10" name="Content Placeholder 9"/>
          <p:cNvPicPr>
            <a:picLocks noGrp="1" noChangeAspect="1"/>
          </p:cNvPicPr>
          <p:nvPr>
            <p:ph idx="1"/>
          </p:nvPr>
        </p:nvPicPr>
        <p:blipFill>
          <a:blip r:embed="rId1"/>
          <a:stretch>
            <a:fillRect/>
          </a:stretch>
        </p:blipFill>
        <p:spPr>
          <a:xfrm>
            <a:off x="1256601" y="1869432"/>
            <a:ext cx="9225132" cy="3963492"/>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 in prices between Mature and Non Mature in 4-Rm</a:t>
            </a:r>
            <a:endParaRPr lang="en-US" dirty="0"/>
          </a:p>
        </p:txBody>
      </p:sp>
      <p:pic>
        <p:nvPicPr>
          <p:cNvPr id="512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90691" y="1857375"/>
            <a:ext cx="7134471" cy="5000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505575"/>
            <a:ext cx="2922275"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4a : Boxplot of Selling Price over Towns</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9" name="TextBox 8"/>
          <p:cNvSpPr txBox="1"/>
          <p:nvPr/>
        </p:nvSpPr>
        <p:spPr>
          <a:xfrm>
            <a:off x="7325360" y="1981200"/>
            <a:ext cx="4590231" cy="4524315"/>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Most of Mature Estates flats are more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expensive than Non Mature Estates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Surprisingly,  the exceptional case is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Tampines, for 4-Room Flats. This means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The 4-Room flats in Tampines is quite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a GOOD DEAL!</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Flats in </a:t>
            </a:r>
            <a:r>
              <a:rPr lang="en-US" dirty="0" err="1">
                <a:latin typeface="Arial" panose="020B0604020202020204" pitchFamily="34" charset="0"/>
                <a:ea typeface="Arial" panose="020B0604020202020204" pitchFamily="34" charset="0"/>
                <a:cs typeface="Arial" panose="020B0604020202020204" pitchFamily="34" charset="0"/>
              </a:rPr>
              <a:t>Choa</a:t>
            </a:r>
            <a:r>
              <a:rPr lang="en-US" dirty="0">
                <a:latin typeface="Arial" panose="020B0604020202020204" pitchFamily="34" charset="0"/>
                <a:ea typeface="Arial" panose="020B0604020202020204" pitchFamily="34" charset="0"/>
                <a:cs typeface="Arial" panose="020B0604020202020204" pitchFamily="34" charset="0"/>
              </a:rPr>
              <a:t> Chu Kang have small spread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and are the cheapest among the other towns.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Good deal.</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Flats in Sembawang contains the cheapest,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but spread is quite large. Still Good deal overall</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Let’s look deeper into individual units</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 in prices between Mature and Non Mature in 5-Rm</a:t>
            </a:r>
            <a:endParaRPr lang="en-US" dirty="0"/>
          </a:p>
        </p:txBody>
      </p:sp>
      <p:pic>
        <p:nvPicPr>
          <p:cNvPr id="6148"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02577" y="2028824"/>
            <a:ext cx="6683793" cy="48291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6663690" y="1832962"/>
            <a:ext cx="6096000" cy="5355312"/>
          </a:xfrm>
          <a:prstGeom prst="rect">
            <a:avLst/>
          </a:prstGeom>
        </p:spPr>
        <p:txBody>
          <a:bodyPr>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Most of Mature Estates flats are more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expensive than Non Mature Estates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Previous hypothesis earlier was wrong about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1 peak means the prices are similar for diff estates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for 5-room flats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Flats in </a:t>
            </a:r>
            <a:r>
              <a:rPr lang="en-US" dirty="0" err="1">
                <a:latin typeface="Arial" panose="020B0604020202020204" pitchFamily="34" charset="0"/>
                <a:ea typeface="Arial" panose="020B0604020202020204" pitchFamily="34" charset="0"/>
                <a:cs typeface="Arial" panose="020B0604020202020204" pitchFamily="34" charset="0"/>
              </a:rPr>
              <a:t>Choa</a:t>
            </a:r>
            <a:r>
              <a:rPr lang="en-US" dirty="0">
                <a:latin typeface="Arial" panose="020B0604020202020204" pitchFamily="34" charset="0"/>
                <a:ea typeface="Arial" panose="020B0604020202020204" pitchFamily="34" charset="0"/>
                <a:cs typeface="Arial" panose="020B0604020202020204" pitchFamily="34" charset="0"/>
              </a:rPr>
              <a:t> Chu Kang are the cheapest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among the other towns.  It only has few outliers.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Still Good Deal!</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Flats in Bukit Merah is too expensive, bad deal.</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For a Mature estate, Bedok price is quite close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to the non Mature town </a:t>
            </a:r>
            <a:r>
              <a:rPr lang="en-US" dirty="0" err="1">
                <a:latin typeface="Arial" panose="020B0604020202020204" pitchFamily="34" charset="0"/>
                <a:ea typeface="Arial" panose="020B0604020202020204" pitchFamily="34" charset="0"/>
                <a:cs typeface="Arial" panose="020B0604020202020204" pitchFamily="34" charset="0"/>
              </a:rPr>
              <a:t>eg</a:t>
            </a:r>
            <a:r>
              <a:rPr lang="en-US" dirty="0">
                <a:latin typeface="Arial" panose="020B0604020202020204" pitchFamily="34" charset="0"/>
                <a:ea typeface="Arial" panose="020B0604020202020204" pitchFamily="34" charset="0"/>
                <a:cs typeface="Arial" panose="020B0604020202020204" pitchFamily="34" charset="0"/>
              </a:rPr>
              <a:t>: Bukit </a:t>
            </a:r>
            <a:r>
              <a:rPr lang="en-US" dirty="0" err="1">
                <a:latin typeface="Arial" panose="020B0604020202020204" pitchFamily="34" charset="0"/>
                <a:ea typeface="Arial" panose="020B0604020202020204" pitchFamily="34" charset="0"/>
                <a:cs typeface="Arial" panose="020B0604020202020204" pitchFamily="34" charset="0"/>
              </a:rPr>
              <a:t>Batok</a:t>
            </a:r>
            <a:r>
              <a:rPr lang="en-US" dirty="0">
                <a:latin typeface="Arial" panose="020B0604020202020204" pitchFamily="34" charset="0"/>
                <a:ea typeface="Arial" panose="020B0604020202020204" pitchFamily="34" charset="0"/>
                <a:cs typeface="Arial" panose="020B0604020202020204" pitchFamily="34" charset="0"/>
              </a:rPr>
              <a:t>.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Acceptable deal!</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Let’s look deeper into individual units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24" name="TextBox 23"/>
          <p:cNvSpPr txBox="1"/>
          <p:nvPr/>
        </p:nvSpPr>
        <p:spPr>
          <a:xfrm>
            <a:off x="0" y="6496050"/>
            <a:ext cx="2922275"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4b : Boxplot of Selling Price over Towns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4A , 4b in interactive version to see more details</a:t>
            </a:r>
            <a:endParaRPr lang="en-US" dirty="0"/>
          </a:p>
        </p:txBody>
      </p:sp>
      <p:pic>
        <p:nvPicPr>
          <p:cNvPr id="5" name="Content Placeholder 4"/>
          <p:cNvPicPr>
            <a:picLocks noGrp="1" noChangeAspect="1"/>
          </p:cNvPicPr>
          <p:nvPr>
            <p:ph idx="1"/>
          </p:nvPr>
        </p:nvPicPr>
        <p:blipFill>
          <a:blip r:embed="rId1"/>
          <a:stretch>
            <a:fillRect/>
          </a:stretch>
        </p:blipFill>
        <p:spPr>
          <a:xfrm>
            <a:off x="479441" y="2038349"/>
            <a:ext cx="6168559" cy="4619626"/>
          </a:xfrm>
        </p:spPr>
      </p:pic>
      <p:pic>
        <p:nvPicPr>
          <p:cNvPr id="7" name="Picture 6"/>
          <p:cNvPicPr>
            <a:picLocks noChangeAspect="1"/>
          </p:cNvPicPr>
          <p:nvPr/>
        </p:nvPicPr>
        <p:blipFill>
          <a:blip r:embed="rId2"/>
          <a:stretch>
            <a:fillRect/>
          </a:stretch>
        </p:blipFill>
        <p:spPr>
          <a:xfrm>
            <a:off x="5836529" y="2038349"/>
            <a:ext cx="5888745" cy="44100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Area vs floor level 4-Room Flats</a:t>
            </a:r>
            <a:endParaRPr lang="en-US" dirty="0"/>
          </a:p>
        </p:txBody>
      </p:sp>
      <p:pic>
        <p:nvPicPr>
          <p:cNvPr id="6" name="Content Placeholder 5"/>
          <p:cNvPicPr>
            <a:picLocks noGrp="1" noChangeAspect="1"/>
          </p:cNvPicPr>
          <p:nvPr>
            <p:ph idx="1"/>
          </p:nvPr>
        </p:nvPicPr>
        <p:blipFill>
          <a:blip r:embed="rId1"/>
          <a:stretch>
            <a:fillRect/>
          </a:stretch>
        </p:blipFill>
        <p:spPr>
          <a:xfrm>
            <a:off x="0" y="1876424"/>
            <a:ext cx="7658100" cy="3968619"/>
          </a:xfrm>
        </p:spPr>
      </p:pic>
      <p:sp>
        <p:nvSpPr>
          <p:cNvPr id="7" name="TextBox 6"/>
          <p:cNvSpPr txBox="1"/>
          <p:nvPr/>
        </p:nvSpPr>
        <p:spPr>
          <a:xfrm>
            <a:off x="2447925" y="5845043"/>
            <a:ext cx="306917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5a : </a:t>
            </a:r>
            <a:r>
              <a:rPr lang="en-US" sz="1200" dirty="0" err="1">
                <a:latin typeface="Arial" panose="020B0604020202020204" pitchFamily="34" charset="0"/>
                <a:ea typeface="Arial" panose="020B0604020202020204" pitchFamily="34" charset="0"/>
                <a:cs typeface="Arial" panose="020B0604020202020204" pitchFamily="34" charset="0"/>
              </a:rPr>
              <a:t>BubbleChart</a:t>
            </a:r>
            <a:r>
              <a:rPr lang="en-US" sz="1200" dirty="0">
                <a:latin typeface="Arial" panose="020B0604020202020204" pitchFamily="34" charset="0"/>
                <a:ea typeface="Arial" panose="020B0604020202020204" pitchFamily="34" charset="0"/>
                <a:cs typeface="Arial" panose="020B0604020202020204" pitchFamily="34" charset="0"/>
              </a:rPr>
              <a:t> of Price vs Level vs Area</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8" name="TextBox 7"/>
          <p:cNvSpPr txBox="1"/>
          <p:nvPr/>
        </p:nvSpPr>
        <p:spPr>
          <a:xfrm>
            <a:off x="5638800" y="2971800"/>
            <a:ext cx="914400" cy="914400"/>
          </a:xfrm>
          <a:prstGeom prst="rect">
            <a:avLst/>
          </a:prstGeom>
          <a:noFill/>
        </p:spPr>
        <p:txBody>
          <a:bodyPr wrap="square" rtlCol="0">
            <a:spAutoFit/>
          </a:bodyPr>
          <a:lstStyle/>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9" name="TextBox 8"/>
          <p:cNvSpPr txBox="1"/>
          <p:nvPr/>
        </p:nvSpPr>
        <p:spPr>
          <a:xfrm>
            <a:off x="5638800" y="2971800"/>
            <a:ext cx="914400" cy="914400"/>
          </a:xfrm>
          <a:prstGeom prst="rect">
            <a:avLst/>
          </a:prstGeom>
          <a:noFill/>
        </p:spPr>
        <p:txBody>
          <a:bodyPr wrap="square" rtlCol="0">
            <a:spAutoFit/>
          </a:bodyPr>
          <a:lstStyle/>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0" name="TextBox 9"/>
          <p:cNvSpPr txBox="1"/>
          <p:nvPr/>
        </p:nvSpPr>
        <p:spPr>
          <a:xfrm>
            <a:off x="5638800" y="2971800"/>
            <a:ext cx="914400" cy="914400"/>
          </a:xfrm>
          <a:prstGeom prst="rect">
            <a:avLst/>
          </a:prstGeom>
          <a:noFill/>
        </p:spPr>
        <p:txBody>
          <a:bodyPr wrap="square" rtlCol="0">
            <a:spAutoFit/>
          </a:bodyPr>
          <a:lstStyle/>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1" name="TextBox 10"/>
          <p:cNvSpPr txBox="1"/>
          <p:nvPr/>
        </p:nvSpPr>
        <p:spPr>
          <a:xfrm>
            <a:off x="6852920" y="2174731"/>
            <a:ext cx="4959371" cy="4247317"/>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Limitation is that bubbles covered behind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cannot be </a:t>
            </a:r>
            <a:r>
              <a:rPr lang="en-US" dirty="0" err="1">
                <a:latin typeface="Arial" panose="020B0604020202020204" pitchFamily="34" charset="0"/>
                <a:ea typeface="Arial" panose="020B0604020202020204" pitchFamily="34" charset="0"/>
                <a:cs typeface="Arial" panose="020B0604020202020204" pitchFamily="34" charset="0"/>
              </a:rPr>
              <a:t>analysed</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Benefit is gives 3 and 4</a:t>
            </a:r>
            <a:r>
              <a:rPr lang="en-US" baseline="30000" dirty="0">
                <a:latin typeface="Arial" panose="020B0604020202020204" pitchFamily="34" charset="0"/>
                <a:ea typeface="Arial" panose="020B0604020202020204" pitchFamily="34" charset="0"/>
                <a:cs typeface="Arial" panose="020B0604020202020204" pitchFamily="34" charset="0"/>
              </a:rPr>
              <a:t>th</a:t>
            </a:r>
            <a:r>
              <a:rPr lang="en-US" dirty="0">
                <a:latin typeface="Arial" panose="020B0604020202020204" pitchFamily="34" charset="0"/>
                <a:ea typeface="Arial" panose="020B0604020202020204" pitchFamily="34" charset="0"/>
                <a:cs typeface="Arial" panose="020B0604020202020204" pitchFamily="34" charset="0"/>
              </a:rPr>
              <a:t> dimension visualization</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Area of flat determined by bubble size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ea typeface="Arial" panose="020B0604020202020204" pitchFamily="34" charset="0"/>
                <a:cs typeface="Arial" panose="020B0604020202020204" pitchFamily="34" charset="0"/>
              </a:rPr>
              <a:t>Colour</a:t>
            </a:r>
            <a:r>
              <a:rPr lang="en-US" dirty="0">
                <a:latin typeface="Arial" panose="020B0604020202020204" pitchFamily="34" charset="0"/>
                <a:ea typeface="Arial" panose="020B0604020202020204" pitchFamily="34" charset="0"/>
                <a:cs typeface="Arial" panose="020B0604020202020204" pitchFamily="34" charset="0"/>
              </a:rPr>
              <a:t> determines flat maturity type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88 Queenstown has very small sqm but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has the highest price.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34 Woodlands has reasonable sqm and very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low price although blk level is 5(not too low).</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Possible good deal.</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327 Woodlands has the cheapest flat but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since the young Chinese couple prefers flat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that is not too low, Blk 34 is a better choice.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(couple accepts floor level &gt;=5)</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1"/>
          <a:stretch>
            <a:fillRect/>
          </a:stretch>
        </p:blipFill>
        <p:spPr>
          <a:xfrm>
            <a:off x="304113" y="2009774"/>
            <a:ext cx="7087622" cy="4146069"/>
          </a:xfrm>
        </p:spPr>
      </p:pic>
      <p:sp>
        <p:nvSpPr>
          <p:cNvPr id="2" name="Title 1"/>
          <p:cNvSpPr>
            <a:spLocks noGrp="1"/>
          </p:cNvSpPr>
          <p:nvPr>
            <p:ph type="title"/>
          </p:nvPr>
        </p:nvSpPr>
        <p:spPr/>
        <p:txBody>
          <a:bodyPr/>
          <a:lstStyle/>
          <a:p>
            <a:r>
              <a:rPr lang="en-US" dirty="0"/>
              <a:t>Price vs Area vs floor level 5-Room Flats</a:t>
            </a:r>
            <a:endParaRPr lang="en-US" dirty="0"/>
          </a:p>
        </p:txBody>
      </p:sp>
      <p:sp>
        <p:nvSpPr>
          <p:cNvPr id="6" name="TextBox 5"/>
          <p:cNvSpPr txBox="1"/>
          <p:nvPr/>
        </p:nvSpPr>
        <p:spPr>
          <a:xfrm>
            <a:off x="6498351" y="2253471"/>
            <a:ext cx="5416932" cy="4524315"/>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96A Bukit Merah is decent sqm, but extremely</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high selling price at $801.5k, highest among all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the 5-Room Flats. Seems like a bad deal. </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184A Woodlands is $387k and is has level 27</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which is very good because high level probably</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suggests good view &amp;  good air.  Still met budget.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Good choice!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Blk 37 Woodlands level 9 is ok and the price is quite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low at $308k. Suitable choice!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407 Sembawang level 3 has the cheapest flat going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at $283k, but it did not meet the floor level criteria.</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Not a suitable choice for them</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2" name="TextBox 11"/>
          <p:cNvSpPr txBox="1"/>
          <p:nvPr/>
        </p:nvSpPr>
        <p:spPr>
          <a:xfrm>
            <a:off x="2447925" y="5845043"/>
            <a:ext cx="306917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5b : </a:t>
            </a:r>
            <a:r>
              <a:rPr lang="en-US" sz="1200" dirty="0" err="1">
                <a:latin typeface="Arial" panose="020B0604020202020204" pitchFamily="34" charset="0"/>
                <a:ea typeface="Arial" panose="020B0604020202020204" pitchFamily="34" charset="0"/>
                <a:cs typeface="Arial" panose="020B0604020202020204" pitchFamily="34" charset="0"/>
              </a:rPr>
              <a:t>BubbleChart</a:t>
            </a:r>
            <a:r>
              <a:rPr lang="en-US" sz="1200" dirty="0">
                <a:latin typeface="Arial" panose="020B0604020202020204" pitchFamily="34" charset="0"/>
                <a:ea typeface="Arial" panose="020B0604020202020204" pitchFamily="34" charset="0"/>
                <a:cs typeface="Arial" panose="020B0604020202020204" pitchFamily="34" charset="0"/>
              </a:rPr>
              <a:t> of Price vs Level vs Area</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Selling Price vs Level for 4-Room Flats</a:t>
            </a:r>
            <a:endParaRPr lang="en-US" dirty="0"/>
          </a:p>
        </p:txBody>
      </p:sp>
      <p:pic>
        <p:nvPicPr>
          <p:cNvPr id="1024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76392" y="1551305"/>
            <a:ext cx="6876248" cy="5306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446877" y="6359864"/>
            <a:ext cx="262706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6a : Bar Char Selling Price VS Level</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4" name="TextBox 3"/>
          <p:cNvSpPr txBox="1"/>
          <p:nvPr/>
        </p:nvSpPr>
        <p:spPr>
          <a:xfrm>
            <a:off x="6925310" y="1991929"/>
            <a:ext cx="5027595" cy="3693319"/>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Bar Chart of relationship between Selling Price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and floor level</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Notice that there are different </a:t>
            </a:r>
            <a:r>
              <a:rPr lang="en-US" dirty="0" err="1">
                <a:latin typeface="Arial" panose="020B0604020202020204" pitchFamily="34" charset="0"/>
                <a:ea typeface="Arial" panose="020B0604020202020204" pitchFamily="34" charset="0"/>
                <a:cs typeface="Arial" panose="020B0604020202020204" pitchFamily="34" charset="0"/>
              </a:rPr>
              <a:t>colours</a:t>
            </a:r>
            <a:r>
              <a:rPr lang="en-US" dirty="0">
                <a:latin typeface="Arial" panose="020B0604020202020204" pitchFamily="34" charset="0"/>
                <a:ea typeface="Arial" panose="020B0604020202020204" pitchFamily="34" charset="0"/>
                <a:cs typeface="Arial" panose="020B0604020202020204" pitchFamily="34" charset="0"/>
              </a:rPr>
              <a:t> of purple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Suggests that there are many count of flats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with the same floor. (See 3-D in next slide)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Since this is 2-D, we focus on the highest price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per floor for comparison purposes.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Slight trend that lower floors are cheaper,</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but the variation is not significant.</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Suggests that floor level is not significant in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allowing one to guess the price of the flat.</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Next slide shows the 3</a:t>
            </a:r>
            <a:r>
              <a:rPr lang="en-US" baseline="30000" dirty="0">
                <a:latin typeface="Arial" panose="020B0604020202020204" pitchFamily="34" charset="0"/>
                <a:ea typeface="Arial" panose="020B0604020202020204" pitchFamily="34" charset="0"/>
                <a:cs typeface="Arial" panose="020B0604020202020204" pitchFamily="34" charset="0"/>
              </a:rPr>
              <a:t>rd</a:t>
            </a:r>
            <a:r>
              <a:rPr lang="en-US" dirty="0">
                <a:latin typeface="Arial" panose="020B0604020202020204" pitchFamily="34" charset="0"/>
                <a:ea typeface="Arial" panose="020B0604020202020204" pitchFamily="34" charset="0"/>
                <a:cs typeface="Arial" panose="020B0604020202020204" pitchFamily="34" charset="0"/>
              </a:rPr>
              <a:t> Dimension which is the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count of number of flat per level</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325" y="88122"/>
            <a:ext cx="14714990" cy="6769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032115" y="4859655"/>
            <a:ext cx="3975735" cy="1753235"/>
          </a:xfrm>
          <a:prstGeom prst="rect">
            <a:avLst/>
          </a:prstGeom>
          <a:noFill/>
        </p:spPr>
        <p:txBody>
          <a:bodyPr wrap="squar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This is the 3-D view of the previous plot. This demonstrates why the previous plot comes in different </a:t>
            </a:r>
            <a:r>
              <a:rPr lang="en-US" dirty="0" err="1">
                <a:latin typeface="Arial" panose="020B0604020202020204" pitchFamily="34" charset="0"/>
                <a:ea typeface="Arial" panose="020B0604020202020204" pitchFamily="34" charset="0"/>
                <a:cs typeface="Arial" panose="020B0604020202020204" pitchFamily="34" charset="0"/>
              </a:rPr>
              <a:t>colour</a:t>
            </a:r>
            <a:r>
              <a:rPr lang="en-US" dirty="0">
                <a:latin typeface="Arial" panose="020B0604020202020204" pitchFamily="34" charset="0"/>
                <a:ea typeface="Arial" panose="020B0604020202020204" pitchFamily="34" charset="0"/>
                <a:cs typeface="Arial" panose="020B0604020202020204" pitchFamily="34" charset="0"/>
              </a:rPr>
              <a:t> variants per bar : Many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counts of flats for each level overlapped</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4" name="TextBox 13"/>
          <p:cNvSpPr txBox="1"/>
          <p:nvPr/>
        </p:nvSpPr>
        <p:spPr>
          <a:xfrm>
            <a:off x="7572820" y="6527652"/>
            <a:ext cx="4359399" cy="275590"/>
          </a:xfrm>
          <a:prstGeom prst="rect">
            <a:avLst/>
          </a:prstGeom>
          <a:noFill/>
        </p:spPr>
        <p:txBody>
          <a:bodyPr wrap="squar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6a’ : Bar Char Selling Price VS Level VS Count number of times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Selling Price vs Level for 5-Room Flats</a:t>
            </a:r>
            <a:endParaRPr lang="en-US" dirty="0"/>
          </a:p>
        </p:txBody>
      </p:sp>
      <p:sp>
        <p:nvSpPr>
          <p:cNvPr id="5" name="TextBox 4"/>
          <p:cNvSpPr txBox="1"/>
          <p:nvPr/>
        </p:nvSpPr>
        <p:spPr>
          <a:xfrm>
            <a:off x="4097117" y="6017344"/>
            <a:ext cx="262706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6b : Bar Char Selling Price VS Level</a:t>
            </a:r>
            <a:endParaRPr lang="en-US" sz="1200" dirty="0">
              <a:latin typeface="Arial" panose="020B0604020202020204" pitchFamily="34" charset="0"/>
              <a:ea typeface="Arial" panose="020B0604020202020204" pitchFamily="34" charset="0"/>
              <a:cs typeface="Arial" panose="020B0604020202020204" pitchFamily="34" charset="0"/>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37" y="1545618"/>
            <a:ext cx="7506503" cy="52311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152640" y="2002724"/>
            <a:ext cx="4533549" cy="1200329"/>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Some middle level flats prices also lower.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Trend is not assertive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Suggests that floor level is not significant in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allowing one to guess the price of the </a:t>
            </a:r>
            <a:r>
              <a:rPr lang="en-US">
                <a:latin typeface="Arial" panose="020B0604020202020204" pitchFamily="34" charset="0"/>
                <a:ea typeface="Arial" panose="020B0604020202020204" pitchFamily="34" charset="0"/>
                <a:cs typeface="Arial" panose="020B0604020202020204" pitchFamily="34" charset="0"/>
              </a:rPr>
              <a:t>flat.</a:t>
            </a: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of flats per level for 4-Room Flats</a:t>
            </a:r>
            <a:endParaRPr lang="en-US" dirty="0"/>
          </a:p>
        </p:txBody>
      </p:sp>
      <p:pic>
        <p:nvPicPr>
          <p:cNvPr id="13316"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 y="1777878"/>
            <a:ext cx="8310880" cy="50801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291677" y="6581001"/>
            <a:ext cx="262706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7a : Bar Char Selling Price VS Level</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8018781" y="1976755"/>
            <a:ext cx="3894464" cy="3693319"/>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Seems to be more number of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lower level flats left for SBF 4-Room</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SBF comes from unsold HDB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and flats returned back to govt.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May also lower the couple’s chance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of getting a higher level unit,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which is why this plot is also useful</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since SBF also goes by balloting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process and get the queue number.</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RAW: Data sets</a:t>
            </a:r>
            <a:endParaRPr lang="en-US" dirty="0"/>
          </a:p>
        </p:txBody>
      </p:sp>
      <p:sp>
        <p:nvSpPr>
          <p:cNvPr id="3" name="Content Placeholder 2"/>
          <p:cNvSpPr>
            <a:spLocks noGrp="1"/>
          </p:cNvSpPr>
          <p:nvPr>
            <p:ph idx="1"/>
          </p:nvPr>
        </p:nvSpPr>
        <p:spPr/>
        <p:txBody>
          <a:bodyPr>
            <a:normAutofit fontScale="85000" lnSpcReduction="10000"/>
          </a:bodyPr>
          <a:lstStyle/>
          <a:p>
            <a:pPr marL="342900" indent="-342900">
              <a:buFont typeface="+mj-lt"/>
              <a:buAutoNum type="arabicPeriod"/>
            </a:pPr>
            <a:r>
              <a:rPr lang="en-US" dirty="0"/>
              <a:t>MRT Coordinates in pixels.csv  (data extracted from </a:t>
            </a:r>
            <a:r>
              <a:rPr lang="en-US" dirty="0" err="1"/>
              <a:t>TownMap</a:t>
            </a:r>
            <a:r>
              <a:rPr lang="en-US" dirty="0"/>
              <a:t> pictures for Nov 2018 SBF to see location of MRT per </a:t>
            </a:r>
            <a:r>
              <a:rPr lang="en-US" dirty="0" err="1"/>
              <a:t>TownMap</a:t>
            </a:r>
            <a:r>
              <a:rPr lang="en-US" dirty="0"/>
              <a:t>. This data will then be added to townmap_xy.csv  to allow us to see distance between nearest MRT and the flats through a series of codes in Nearest Distance between </a:t>
            </a:r>
            <a:r>
              <a:rPr lang="en-US" dirty="0" err="1"/>
              <a:t>blocks.ipynb</a:t>
            </a:r>
            <a:r>
              <a:rPr lang="en-US" dirty="0"/>
              <a:t>)</a:t>
            </a:r>
            <a:endParaRPr lang="en-US" dirty="0"/>
          </a:p>
          <a:p>
            <a:pPr marL="342900" indent="-342900">
              <a:buFont typeface="+mj-lt"/>
              <a:buAutoNum type="arabicPeriod"/>
            </a:pPr>
            <a:r>
              <a:rPr lang="en-US" dirty="0" err="1"/>
              <a:t>Townmap</a:t>
            </a:r>
            <a:r>
              <a:rPr lang="en-US" dirty="0"/>
              <a:t> Raw and Parsed from HTML/townmap_xy.csv  ( location of the HDB blocks scrapped from HDB website per </a:t>
            </a:r>
            <a:r>
              <a:rPr lang="en-US" dirty="0" err="1"/>
              <a:t>TownMap</a:t>
            </a:r>
            <a:r>
              <a:rPr lang="en-US" dirty="0"/>
              <a:t> for Nov 2018 SBF)</a:t>
            </a:r>
            <a:endParaRPr lang="en-US" dirty="0"/>
          </a:p>
          <a:p>
            <a:pPr marL="342900" indent="-342900">
              <a:buFont typeface="+mj-lt"/>
              <a:buAutoNum type="arabicPeriod"/>
            </a:pPr>
            <a:r>
              <a:rPr lang="en-US" dirty="0"/>
              <a:t>unitsDetails.csv ( scrapped from HDB website for information about the flats for Nov 2018 SBF)</a:t>
            </a:r>
            <a:endParaRPr lang="en-US" dirty="0"/>
          </a:p>
          <a:p>
            <a:pPr lvl="1">
              <a:buFont typeface="Wingdings" panose="05000000000000000000" pitchFamily="2" charset="2"/>
              <a:buChar char="§"/>
            </a:pPr>
            <a:r>
              <a:rPr lang="en-US" dirty="0"/>
              <a:t>Attention: 1,2,3 are merged to become “Merged_unitsDetails_DistToMrt.csv” which we frequently use later on. The 3 are merged in the notebook : Merged </a:t>
            </a:r>
            <a:r>
              <a:rPr lang="en-US" dirty="0" err="1"/>
              <a:t>unitDetails_shortestDist.ipynb</a:t>
            </a:r>
            <a:r>
              <a:rPr lang="en-US" dirty="0"/>
              <a:t>)</a:t>
            </a:r>
            <a:endParaRPr lang="en-US" dirty="0"/>
          </a:p>
          <a:p>
            <a:pPr marL="342900" indent="-342900">
              <a:buFont typeface="+mj-lt"/>
              <a:buAutoNum type="arabicPeriod"/>
            </a:pPr>
            <a:r>
              <a:rPr lang="en-US" dirty="0"/>
              <a:t>Number of Applications Received for 3-room and bigger flats as at 19 Nov 2018.csv  ( grabbed straight from HDB website)</a:t>
            </a:r>
            <a:endParaRPr lang="en-US" dirty="0"/>
          </a:p>
          <a:p>
            <a:pPr marL="342900" indent="-342900">
              <a:buFont typeface="+mj-lt"/>
              <a:buAutoNum type="arabicPeriod"/>
            </a:pPr>
            <a:r>
              <a:rPr lang="en-US" dirty="0"/>
              <a:t>median-resale-pricesby-town-and-flat-type.csv  (from data.gov.sg website)</a:t>
            </a:r>
            <a:endParaRPr lang="en-US" dirty="0"/>
          </a:p>
          <a:p>
            <a:pPr marL="342900" indent="-342900">
              <a:buFont typeface="+mj-lt"/>
              <a:buAutoNum type="arabicPeriod"/>
            </a:pPr>
            <a:r>
              <a:rPr lang="en-US" dirty="0" err="1"/>
              <a:t>TownMaps</a:t>
            </a:r>
            <a:r>
              <a:rPr lang="en-US" dirty="0"/>
              <a:t> (22 pictures crawled from HDB website)</a:t>
            </a:r>
            <a:endParaRPr lang="en-US" dirty="0"/>
          </a:p>
          <a:p>
            <a:pPr marL="342900" indent="-342900">
              <a:buFont typeface="+mj-lt"/>
              <a:buAutoNum type="arabicPeriod"/>
            </a:pPr>
            <a:r>
              <a:rPr lang="es-ES" dirty="0"/>
              <a:t>MP14_PLNG_AREA_NO_SEA_PL.json</a:t>
            </a:r>
            <a:r>
              <a:rPr lang="en-US" dirty="0"/>
              <a:t>( original was KML converted to JSON. For drawing interactive Singapore Map)</a:t>
            </a:r>
            <a:endParaRPr lang="en-US" dirty="0"/>
          </a:p>
          <a:p>
            <a:pPr marL="342900" indent="-342900">
              <a:buFont typeface="+mj-lt"/>
              <a:buAutoNum type="arabicPeriod"/>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of flats per level for 5-Room Flats</a:t>
            </a:r>
            <a:endParaRPr lang="en-US" dirty="0"/>
          </a:p>
        </p:txBody>
      </p:sp>
      <p:sp>
        <p:nvSpPr>
          <p:cNvPr id="4" name="TextBox 3"/>
          <p:cNvSpPr txBox="1"/>
          <p:nvPr/>
        </p:nvSpPr>
        <p:spPr>
          <a:xfrm>
            <a:off x="3304637" y="6573552"/>
            <a:ext cx="262706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7b : Bar Char Selling Price VS Level</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5" name="TextBox 4"/>
          <p:cNvSpPr txBox="1"/>
          <p:nvPr/>
        </p:nvSpPr>
        <p:spPr>
          <a:xfrm>
            <a:off x="8310881" y="2052320"/>
            <a:ext cx="3642279" cy="1477328"/>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Same conclusion for 5-Room</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as to the 4-Room flats in previous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slide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pic>
        <p:nvPicPr>
          <p:cNvPr id="1433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0" y="1957704"/>
            <a:ext cx="8564880" cy="4707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rates for Nov 18 SBF for 4-Room </a:t>
            </a:r>
            <a:r>
              <a:rPr lang="en-US" dirty="0" err="1"/>
              <a:t>FLats</a:t>
            </a:r>
            <a:endParaRPr lang="en-US" dirty="0"/>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340" y="1918334"/>
            <a:ext cx="7327900" cy="4716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248525" y="2014220"/>
            <a:ext cx="4753737" cy="4524315"/>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All the towns seems over subscribed</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Some couples may not have a chance to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choose the units for the Nov 18 ballot.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Most probable chance to get a flat is Punggol</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since its application rate is the lowest.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This chart may lead the young couple to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decide to ballot for Punggol area in future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rounds if this round they failed to get a flat.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If couple wants a mature estate, Tampines is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 good choice as it has lowest allocation rate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among matured estates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2347923" y="6634479"/>
            <a:ext cx="3748077"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8a : Application rate for Nov 2018 SBF 4-Room Flats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rates for Nov 18 SBF for 5-Room Flats</a:t>
            </a:r>
            <a:endParaRPr lang="en-US" dirty="0"/>
          </a:p>
        </p:txBody>
      </p:sp>
      <p:pic>
        <p:nvPicPr>
          <p:cNvPr id="1638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 y="1845944"/>
            <a:ext cx="7386319" cy="4006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141941" y="2136338"/>
            <a:ext cx="4888133" cy="286131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All the towns seems over subscribed</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For Non Matured, Punggol and </a:t>
            </a:r>
            <a:r>
              <a:rPr lang="en-US" dirty="0" err="1">
                <a:latin typeface="Arial" panose="020B0604020202020204" pitchFamily="34" charset="0"/>
                <a:ea typeface="Arial" panose="020B0604020202020204" pitchFamily="34" charset="0"/>
                <a:cs typeface="Arial" panose="020B0604020202020204" pitchFamily="34" charset="0"/>
              </a:rPr>
              <a:t>Choa</a:t>
            </a:r>
            <a:r>
              <a:rPr lang="en-US" dirty="0">
                <a:latin typeface="Arial" panose="020B0604020202020204" pitchFamily="34" charset="0"/>
                <a:ea typeface="Arial" panose="020B0604020202020204" pitchFamily="34" charset="0"/>
                <a:cs typeface="Arial" panose="020B0604020202020204" pitchFamily="34" charset="0"/>
              </a:rPr>
              <a:t> Chu Kang has low application rate. Good deal!</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For Matured, Bedok and Serangoon has lower application rate. Also good for consideration.</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1992323" y="5878845"/>
            <a:ext cx="4032885" cy="275590"/>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8b : Application rate for Nov 2018 SBF 5-Room Flats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4-Room Flats for NOV 2018 SBF</a:t>
            </a:r>
            <a:endParaRPr lang="en-US" dirty="0"/>
          </a:p>
        </p:txBody>
      </p:sp>
      <p:sp>
        <p:nvSpPr>
          <p:cNvPr id="4" name="TextBox 3"/>
          <p:cNvSpPr txBox="1"/>
          <p:nvPr/>
        </p:nvSpPr>
        <p:spPr>
          <a:xfrm>
            <a:off x="7404151" y="1856105"/>
            <a:ext cx="4821961" cy="452310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2 distinct groups appeared on line graph</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Hypothesize one is Mature and one is Non</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Mature Estates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Given the above hypothesis, no clear trend</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between price of flat and distance from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MRT</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Couple prefers distance within 2 </a:t>
            </a:r>
            <a:r>
              <a:rPr lang="en-US" dirty="0" err="1">
                <a:latin typeface="Arial" panose="020B0604020202020204" pitchFamily="34" charset="0"/>
                <a:ea typeface="Arial" panose="020B0604020202020204" pitchFamily="34" charset="0"/>
                <a:cs typeface="Arial" panose="020B0604020202020204" pitchFamily="34" charset="0"/>
              </a:rPr>
              <a:t>bustops</a:t>
            </a:r>
            <a:r>
              <a:rPr lang="en-US" dirty="0">
                <a:latin typeface="Arial" panose="020B0604020202020204" pitchFamily="34" charset="0"/>
                <a:ea typeface="Arial" panose="020B0604020202020204" pitchFamily="34" charset="0"/>
                <a:cs typeface="Arial" panose="020B0604020202020204" pitchFamily="34" charset="0"/>
              </a:rPr>
              <a:t> away (approx. 1km )so it can still be considered within  “walkable” distance.</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“Walkable” Flats include:  Punggol, Sengkang,</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Queenstown, </a:t>
            </a:r>
            <a:r>
              <a:rPr lang="en-US" dirty="0" err="1">
                <a:latin typeface="Arial" panose="020B0604020202020204" pitchFamily="34" charset="0"/>
                <a:ea typeface="Arial" panose="020B0604020202020204" pitchFamily="34" charset="0"/>
                <a:cs typeface="Arial" panose="020B0604020202020204" pitchFamily="34" charset="0"/>
              </a:rPr>
              <a:t>Choa</a:t>
            </a:r>
            <a:r>
              <a:rPr lang="en-US" dirty="0">
                <a:latin typeface="Arial" panose="020B0604020202020204" pitchFamily="34" charset="0"/>
                <a:ea typeface="Arial" panose="020B0604020202020204" pitchFamily="34" charset="0"/>
                <a:cs typeface="Arial" panose="020B0604020202020204" pitchFamily="34" charset="0"/>
              </a:rPr>
              <a:t> Chu Kang, Bukit    Panjang.</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Need to zoom in further to see the trend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town by town whether distance and price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has any trends.</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1862918" y="6397005"/>
            <a:ext cx="4306820"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9a : Line graph of Selling Price vs Nearest Distance from MRT</a:t>
            </a:r>
            <a:endParaRPr lang="en-US" sz="1200" dirty="0">
              <a:latin typeface="Arial" panose="020B0604020202020204" pitchFamily="34" charset="0"/>
              <a:ea typeface="Arial" panose="020B0604020202020204" pitchFamily="34" charset="0"/>
              <a:cs typeface="Arial" panose="020B0604020202020204" pitchFamily="34" charset="0"/>
            </a:endParaRPr>
          </a:p>
        </p:txBody>
      </p:sp>
      <p:pic>
        <p:nvPicPr>
          <p:cNvPr id="17412"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37380" y="1856105"/>
            <a:ext cx="7066771" cy="4652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5-Room Flats for NOV 2018 SBF</a:t>
            </a:r>
            <a:endParaRPr lang="en-US" dirty="0"/>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272" y="1860723"/>
            <a:ext cx="7506688" cy="49972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62918" y="6397005"/>
            <a:ext cx="4318042"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9b : Line graph of Selling Price vs Nearest Distance from MRT</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8077835" y="2204720"/>
            <a:ext cx="3403600" cy="313817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No distinct groups appeared on line graph</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Given the above hypothesis, no clear trend</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between price of flat and    distance from MRT</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Similar analysis as 4-Room flats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“Walkable” towns includes: Punggol, Sembawang</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4-Room Flats for NOV 2018 SBF</a:t>
            </a:r>
            <a:endParaRPr lang="en-US" dirty="0"/>
          </a:p>
        </p:txBody>
      </p:sp>
      <p:pic>
        <p:nvPicPr>
          <p:cNvPr id="1945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87229" y="1825625"/>
            <a:ext cx="7012638" cy="4749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429251" y="6436771"/>
            <a:ext cx="6057299"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10a : Scatterplot and Linear Regression line of Selling Price vs Nearest Distance from MRT</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5" name="TextBox 4"/>
          <p:cNvSpPr txBox="1"/>
          <p:nvPr/>
        </p:nvSpPr>
        <p:spPr>
          <a:xfrm>
            <a:off x="6928695" y="1852083"/>
            <a:ext cx="5161915" cy="4584700"/>
          </a:xfrm>
          <a:prstGeom prst="rect">
            <a:avLst/>
          </a:prstGeom>
          <a:noFill/>
        </p:spPr>
        <p:txBody>
          <a:bodyPr wrap="none" rtlCol="0">
            <a:spAutoFit/>
          </a:bodyPr>
          <a:lstStyle/>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On closer look at each town analysis</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Most of the graph showed that distance to MRT</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does have a relationship with the price</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As distance from MRT is lower, the price of flat</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is higher. Vice Versa</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Unexpectedly, there are 3 towns with opposite </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trend : </a:t>
            </a:r>
            <a:r>
              <a:rPr lang="en-US" sz="1600" dirty="0" err="1">
                <a:latin typeface="Arial" panose="020B0604020202020204" pitchFamily="34" charset="0"/>
                <a:ea typeface="Arial" panose="020B0604020202020204" pitchFamily="34" charset="0"/>
                <a:cs typeface="Arial" panose="020B0604020202020204" pitchFamily="34" charset="0"/>
              </a:rPr>
              <a:t>Geylang</a:t>
            </a:r>
            <a:r>
              <a:rPr lang="en-US" sz="1600" dirty="0">
                <a:latin typeface="Arial" panose="020B0604020202020204" pitchFamily="34" charset="0"/>
                <a:ea typeface="Arial" panose="020B0604020202020204" pitchFamily="34" charset="0"/>
                <a:cs typeface="Arial" panose="020B0604020202020204" pitchFamily="34" charset="0"/>
              </a:rPr>
              <a:t>, Jurong West, Serangoon</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Serangoon can be explained because it has 2 pts </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only, so a regression line is not useful.</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err="1">
                <a:latin typeface="Arial" panose="020B0604020202020204" pitchFamily="34" charset="0"/>
                <a:ea typeface="Arial" panose="020B0604020202020204" pitchFamily="34" charset="0"/>
                <a:cs typeface="Arial" panose="020B0604020202020204" pitchFamily="34" charset="0"/>
              </a:rPr>
              <a:t>Geylang</a:t>
            </a:r>
            <a:r>
              <a:rPr lang="en-US" sz="1600" dirty="0">
                <a:latin typeface="Arial" panose="020B0604020202020204" pitchFamily="34" charset="0"/>
                <a:ea typeface="Arial" panose="020B0604020202020204" pitchFamily="34" charset="0"/>
                <a:cs typeface="Arial" panose="020B0604020202020204" pitchFamily="34" charset="0"/>
              </a:rPr>
              <a:t> the distances are too close to one another,</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probably the same block anyway.</a:t>
            </a:r>
            <a:endParaRPr lang="en-US" sz="1600"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We can further </a:t>
            </a:r>
            <a:r>
              <a:rPr lang="en-US" sz="1600" dirty="0" err="1">
                <a:latin typeface="Arial" panose="020B0604020202020204" pitchFamily="34" charset="0"/>
                <a:ea typeface="Arial" panose="020B0604020202020204" pitchFamily="34" charset="0"/>
                <a:cs typeface="Arial" panose="020B0604020202020204" pitchFamily="34" charset="0"/>
              </a:rPr>
              <a:t>analyse</a:t>
            </a:r>
            <a:r>
              <a:rPr lang="en-US" sz="1600" dirty="0">
                <a:latin typeface="Arial" panose="020B0604020202020204" pitchFamily="34" charset="0"/>
                <a:ea typeface="Arial" panose="020B0604020202020204" pitchFamily="34" charset="0"/>
                <a:cs typeface="Arial" panose="020B0604020202020204" pitchFamily="34" charset="0"/>
              </a:rPr>
              <a:t> the reasons for </a:t>
            </a:r>
            <a:r>
              <a:rPr lang="en-US" sz="1600" dirty="0">
                <a:solidFill>
                  <a:srgbClr val="FF0000"/>
                </a:solidFill>
                <a:latin typeface="Arial" panose="020B0604020202020204" pitchFamily="34" charset="0"/>
                <a:ea typeface="Arial" panose="020B0604020202020204" pitchFamily="34" charset="0"/>
                <a:cs typeface="Arial" panose="020B0604020202020204" pitchFamily="34" charset="0"/>
              </a:rPr>
              <a:t>Jurong West</a:t>
            </a:r>
            <a:endParaRPr lang="en-US" sz="1600" dirty="0">
              <a:solidFill>
                <a:srgbClr val="FF0000"/>
              </a:solidFill>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ea typeface="Arial" panose="020B0604020202020204" pitchFamily="34" charset="0"/>
                <a:cs typeface="Arial" panose="020B0604020202020204" pitchFamily="34" charset="0"/>
              </a:rPr>
              <a:t>This may sound too good a deal for the couple,</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so they need to know more about what is so </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special about this town to be able to make  </a:t>
            </a:r>
            <a:endParaRPr lang="en-US" sz="1600" dirty="0">
              <a:latin typeface="Arial" panose="020B0604020202020204" pitchFamily="34" charset="0"/>
              <a:ea typeface="Arial" panose="020B0604020202020204" pitchFamily="34" charset="0"/>
              <a:cs typeface="Arial" panose="020B0604020202020204" pitchFamily="34" charset="0"/>
            </a:endParaRPr>
          </a:p>
          <a:p>
            <a:r>
              <a:rPr lang="en-US" sz="1600" dirty="0">
                <a:latin typeface="Arial" panose="020B0604020202020204" pitchFamily="34" charset="0"/>
                <a:ea typeface="Arial" panose="020B0604020202020204" pitchFamily="34" charset="0"/>
                <a:cs typeface="Arial" panose="020B0604020202020204" pitchFamily="34" charset="0"/>
              </a:rPr>
              <a:t>     better purchasing decisions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5-Room Flats for NOV 2018 SBF</a:t>
            </a:r>
            <a:endParaRPr lang="en-US" dirty="0"/>
          </a:p>
        </p:txBody>
      </p:sp>
      <p:pic>
        <p:nvPicPr>
          <p:cNvPr id="20482"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395696" y="1825624"/>
            <a:ext cx="7080370" cy="49731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91705" y="1998345"/>
            <a:ext cx="4586605" cy="230695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As distance from MRT is lower, the price of flat is higher. Vice Versa</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Analysis very similar to 4-Room flats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Trend is as expected for all the towns, no anomalies, so not need for further investigations.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3429251" y="6436771"/>
            <a:ext cx="6057299"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10b : Scatterplot and Linear Regression line of Selling Price vs Nearest Distance from MRT</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4-Room Flats: zoom In further to special requirements</a:t>
            </a:r>
            <a:endParaRPr lang="en-US" dirty="0"/>
          </a:p>
        </p:txBody>
      </p:sp>
      <p:sp>
        <p:nvSpPr>
          <p:cNvPr id="4" name="TextBox 3"/>
          <p:cNvSpPr txBox="1"/>
          <p:nvPr/>
        </p:nvSpPr>
        <p:spPr>
          <a:xfrm>
            <a:off x="7517130" y="1781810"/>
            <a:ext cx="4782185" cy="4523105"/>
          </a:xfrm>
          <a:prstGeom prst="rect">
            <a:avLst/>
          </a:prstGeom>
          <a:noFill/>
        </p:spPr>
        <p:txBody>
          <a:bodyPr wrap="squar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We hypothesized the trend for Jurong West could</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be due to the age of flat, hence we added filters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to the previous scatter plot :</a:t>
            </a:r>
            <a:endParaRPr lang="en-US" dirty="0">
              <a:latin typeface="Arial" panose="020B0604020202020204" pitchFamily="34" charset="0"/>
              <a:ea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ea typeface="Arial" panose="020B0604020202020204" pitchFamily="34" charset="0"/>
                <a:cs typeface="Arial" panose="020B0604020202020204" pitchFamily="34" charset="0"/>
              </a:rPr>
              <a:t>Not Repurchased flat or</a:t>
            </a:r>
            <a:endParaRPr lang="en-US" dirty="0">
              <a:latin typeface="Arial" panose="020B0604020202020204" pitchFamily="34" charset="0"/>
              <a:ea typeface="Arial" panose="020B0604020202020204" pitchFamily="34" charset="0"/>
              <a:cs typeface="Arial" panose="020B0604020202020204" pitchFamily="34" charset="0"/>
            </a:endParaRPr>
          </a:p>
          <a:p>
            <a:pPr marL="342900" indent="-342900">
              <a:buAutoNum type="arabicPeriod"/>
            </a:pPr>
            <a:r>
              <a:rPr lang="en-US" dirty="0">
                <a:latin typeface="Arial" panose="020B0604020202020204" pitchFamily="34" charset="0"/>
                <a:ea typeface="Arial" panose="020B0604020202020204" pitchFamily="34" charset="0"/>
                <a:cs typeface="Arial" panose="020B0604020202020204" pitchFamily="34" charset="0"/>
              </a:rPr>
              <a:t>Repurchased, but lease earlier than</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1-Nov-2017 (inlcudes older flats)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For the case of Jurong West, it seems that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these flats still follow the unrealistic trend of price increasing when distance from </a:t>
            </a:r>
            <a:r>
              <a:rPr lang="en-US" dirty="0" err="1">
                <a:latin typeface="Arial" panose="020B0604020202020204" pitchFamily="34" charset="0"/>
                <a:ea typeface="Arial" panose="020B0604020202020204" pitchFamily="34" charset="0"/>
                <a:cs typeface="Arial" panose="020B0604020202020204" pitchFamily="34" charset="0"/>
              </a:rPr>
              <a:t>Mrt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also increases.  (the rest can be important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for our mission)</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More investigation needed</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3429251" y="6436771"/>
            <a:ext cx="7174721"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11 : Scatterplot and Linear Regression line of Selling Price vs Nearest Distance from MRT with more filtering</a:t>
            </a:r>
            <a:endParaRPr lang="en-US" sz="1200" dirty="0">
              <a:latin typeface="Arial" panose="020B0604020202020204" pitchFamily="34" charset="0"/>
              <a:ea typeface="Arial" panose="020B0604020202020204" pitchFamily="34" charset="0"/>
              <a:cs typeface="Arial" panose="020B0604020202020204" pitchFamily="34" charset="0"/>
            </a:endParaRPr>
          </a:p>
        </p:txBody>
      </p:sp>
      <p:pic>
        <p:nvPicPr>
          <p:cNvPr id="2150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128" y="1890206"/>
            <a:ext cx="7423939" cy="5093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for 4-Room Flats: zoom Into Jurong West</a:t>
            </a:r>
            <a:endParaRPr lang="en-US" dirty="0"/>
          </a:p>
        </p:txBody>
      </p:sp>
      <p:pic>
        <p:nvPicPr>
          <p:cNvPr id="22530"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0" y="1902800"/>
            <a:ext cx="5973000" cy="4854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2"/>
          <a:stretch>
            <a:fillRect/>
          </a:stretch>
        </p:blipFill>
        <p:spPr>
          <a:xfrm>
            <a:off x="3742267" y="5842048"/>
            <a:ext cx="8329673" cy="915628"/>
          </a:xfrm>
          <a:prstGeom prst="rect">
            <a:avLst/>
          </a:prstGeom>
          <a:effectLst>
            <a:outerShdw blurRad="50800" dist="50800" dir="14940000" algn="ctr" rotWithShape="0">
              <a:srgbClr val="000000">
                <a:alpha val="43137"/>
              </a:srgbClr>
            </a:outerShdw>
          </a:effectLst>
        </p:spPr>
      </p:pic>
      <p:sp>
        <p:nvSpPr>
          <p:cNvPr id="8" name="TextBox 7"/>
          <p:cNvSpPr txBox="1"/>
          <p:nvPr/>
        </p:nvSpPr>
        <p:spPr>
          <a:xfrm>
            <a:off x="5189431" y="2146512"/>
            <a:ext cx="6657785" cy="2862322"/>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After removing the “repurchased flats” from the 4-Room</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Jurong West flats , we have literally removed all the “OLD”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flats ( includes years :1985,1989)</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The trend for Jurong West follows the expected trend again</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Hence the reasons for Jurong West flats to be generally cheaper</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even though they are nearer to MRT was probably due to the sale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of very old flats.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In essence, unless the couple wants old flats, generally, they are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expected to pay more for flats closer to MRT.</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1" name="TextBox 10"/>
          <p:cNvSpPr txBox="1"/>
          <p:nvPr/>
        </p:nvSpPr>
        <p:spPr>
          <a:xfrm>
            <a:off x="5017279" y="5356701"/>
            <a:ext cx="7171643"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12 : Scatterplot and Linear Regression line of Selling Price vs Nearest Distance for Jurong West (with Filters)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4-Room Flats for NOV 2018 SBF</a:t>
            </a:r>
            <a:endParaRPr lang="en-US" dirty="0"/>
          </a:p>
        </p:txBody>
      </p:sp>
      <p:pic>
        <p:nvPicPr>
          <p:cNvPr id="7" name="Content Placeholder 6"/>
          <p:cNvPicPr>
            <a:picLocks noGrp="1" noChangeAspect="1"/>
          </p:cNvPicPr>
          <p:nvPr>
            <p:ph idx="1"/>
          </p:nvPr>
        </p:nvPicPr>
        <p:blipFill>
          <a:blip r:embed="rId1"/>
          <a:stretch>
            <a:fillRect/>
          </a:stretch>
        </p:blipFill>
        <p:spPr>
          <a:xfrm>
            <a:off x="184029" y="1715956"/>
            <a:ext cx="6995705" cy="5083454"/>
          </a:xfrm>
        </p:spPr>
      </p:pic>
      <p:sp>
        <p:nvSpPr>
          <p:cNvPr id="8" name="TextBox 7"/>
          <p:cNvSpPr txBox="1"/>
          <p:nvPr/>
        </p:nvSpPr>
        <p:spPr>
          <a:xfrm>
            <a:off x="6850804" y="1725989"/>
            <a:ext cx="5182894" cy="4524315"/>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We have noticed some good deals (circled in green)</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Bedok, </a:t>
            </a:r>
            <a:r>
              <a:rPr lang="en-US" dirty="0" err="1">
                <a:latin typeface="Arial" panose="020B0604020202020204" pitchFamily="34" charset="0"/>
                <a:ea typeface="Arial" panose="020B0604020202020204" pitchFamily="34" charset="0"/>
                <a:cs typeface="Arial" panose="020B0604020202020204" pitchFamily="34" charset="0"/>
              </a:rPr>
              <a:t>Hougang,Sembawang</a:t>
            </a:r>
            <a:r>
              <a:rPr lang="en-US" dirty="0">
                <a:latin typeface="Arial" panose="020B0604020202020204" pitchFamily="34" charset="0"/>
                <a:ea typeface="Arial" panose="020B0604020202020204" pitchFamily="34" charset="0"/>
                <a:cs typeface="Arial" panose="020B0604020202020204" pitchFamily="34" charset="0"/>
              </a:rPr>
              <a:t>, Yishun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Has prices that are below $300k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Yet the area in sqm is quite big for 4-Rm</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Distance from MRT also suit criteria of</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approx. 2 bus stops away from MRT,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fulfilling “Walkable” distance criteria.</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The couple can look into these towns and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do further analysis on these blocks regarding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factors like “repurchased”, “</a:t>
            </a:r>
            <a:r>
              <a:rPr lang="en-US" dirty="0" err="1">
                <a:latin typeface="Arial" panose="020B0604020202020204" pitchFamily="34" charset="0"/>
                <a:ea typeface="Arial" panose="020B0604020202020204" pitchFamily="34" charset="0"/>
                <a:cs typeface="Arial" panose="020B0604020202020204" pitchFamily="34" charset="0"/>
              </a:rPr>
              <a:t>leasecommencement</a:t>
            </a:r>
            <a:r>
              <a:rPr lang="en-US" dirty="0">
                <a:latin typeface="Arial" panose="020B0604020202020204" pitchFamily="34" charset="0"/>
                <a:ea typeface="Arial" panose="020B0604020202020204" pitchFamily="34" charset="0"/>
                <a:cs typeface="Arial" panose="020B0604020202020204" pitchFamily="34" charset="0"/>
              </a:rPr>
              <a: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Maturity of estate and more.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0" name="TextBox 9"/>
          <p:cNvSpPr txBox="1"/>
          <p:nvPr/>
        </p:nvSpPr>
        <p:spPr>
          <a:xfrm>
            <a:off x="3378451" y="6250039"/>
            <a:ext cx="437690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13a : </a:t>
            </a:r>
            <a:r>
              <a:rPr lang="en-US" sz="1200" dirty="0" err="1">
                <a:latin typeface="Arial" panose="020B0604020202020204" pitchFamily="34" charset="0"/>
                <a:ea typeface="Arial" panose="020B0604020202020204" pitchFamily="34" charset="0"/>
                <a:cs typeface="Arial" panose="020B0604020202020204" pitchFamily="34" charset="0"/>
              </a:rPr>
              <a:t>Bubbleplot</a:t>
            </a:r>
            <a:r>
              <a:rPr lang="en-US" sz="1200" dirty="0">
                <a:latin typeface="Arial" panose="020B0604020202020204" pitchFamily="34" charset="0"/>
                <a:ea typeface="Arial" panose="020B0604020202020204" pitchFamily="34" charset="0"/>
                <a:cs typeface="Arial" panose="020B0604020202020204" pitchFamily="34" charset="0"/>
              </a:rPr>
              <a:t> of Selling Price vs </a:t>
            </a:r>
            <a:r>
              <a:rPr lang="en-US" sz="1200" dirty="0" err="1">
                <a:latin typeface="Arial" panose="020B0604020202020204" pitchFamily="34" charset="0"/>
                <a:ea typeface="Arial" panose="020B0604020202020204" pitchFamily="34" charset="0"/>
                <a:cs typeface="Arial" panose="020B0604020202020204" pitchFamily="34" charset="0"/>
              </a:rPr>
              <a:t>Dist</a:t>
            </a:r>
            <a:r>
              <a:rPr lang="en-US" sz="1200" dirty="0">
                <a:latin typeface="Arial" panose="020B0604020202020204" pitchFamily="34" charset="0"/>
                <a:ea typeface="Arial" panose="020B0604020202020204" pitchFamily="34" charset="0"/>
                <a:cs typeface="Arial" panose="020B0604020202020204" pitchFamily="34" charset="0"/>
              </a:rPr>
              <a:t> to MRT vs Area in Sqm</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 </a:t>
            </a:r>
            <a:r>
              <a:rPr lang="en-US" dirty="0" err="1"/>
              <a:t>UrLs</a:t>
            </a:r>
            <a:r>
              <a:rPr lang="en-US" dirty="0"/>
              <a:t> of Data Sets</a:t>
            </a:r>
            <a:endParaRPr lang="en-US" dirty="0"/>
          </a:p>
        </p:txBody>
      </p:sp>
      <p:sp>
        <p:nvSpPr>
          <p:cNvPr id="3" name="Content Placeholder 2"/>
          <p:cNvSpPr>
            <a:spLocks noGrp="1"/>
          </p:cNvSpPr>
          <p:nvPr>
            <p:ph idx="1"/>
          </p:nvPr>
        </p:nvSpPr>
        <p:spPr/>
        <p:txBody>
          <a:bodyPr/>
          <a:lstStyle/>
          <a:p>
            <a:r>
              <a:rPr lang="en-US" u="sng" dirty="0">
                <a:hlinkClick r:id="rId1"/>
              </a:rPr>
              <a:t>https://data.gov.sg/dataset/median-resale-prices-for-registered-applications-by-town-and-flat-type?resource_id=a5ddfc4d-0e43-4bfe-8f51-e504e1365e27</a:t>
            </a:r>
            <a:endParaRPr lang="en-US" u="sng" dirty="0"/>
          </a:p>
          <a:p>
            <a:r>
              <a:rPr lang="en-US" dirty="0"/>
              <a:t>https://services2.hdb.gov.sg/webapp/BP13AWFlatAvail/BP13EBSFlatSearch?Town=Kallang+%2F+Whampoa&amp;Flat_Type=SBF&amp;selectedTown=Kallang+%2F+Whampoa&amp;Flat=4-Room&amp;ethnic=Y&amp;ViewOption=A&amp;Block=26A&amp;DesType=A&amp;EthnicA=Y&amp;EthnicM=&amp;EthnicC=&amp;EthnicO=&amp;numSPR=&amp;dteBallot=201811&amp;Neighbourhood=N4&amp;Contract=C21&amp;projName=&amp;BonusFlats1=N&amp;searchDetails=&amp;brochure=true   (click on all the tabs to crawl the rest of the data)</a:t>
            </a:r>
            <a:endParaRPr lang="en-US" dirty="0"/>
          </a:p>
          <a:p>
            <a:r>
              <a:rPr lang="en-US" dirty="0">
                <a:hlinkClick r:id="rId2"/>
              </a:rPr>
              <a:t>https://services2.hdb.gov.sg/webapp/BP13BTOENQWeb/AR_Nov2018_SBF?strSystem=SBF</a:t>
            </a:r>
            <a:endParaRPr lang="en-US" dirty="0"/>
          </a:p>
          <a:p>
            <a:r>
              <a:rPr lang="en-US" dirty="0"/>
              <a:t>https://data.gov.sg/dataset/master-plan-2014-planning-area-boundary-no-sea</a:t>
            </a:r>
            <a:endParaRPr lang="en-US" dirty="0"/>
          </a:p>
          <a:p>
            <a:pPr marL="0" indent="0">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165" y="843280"/>
            <a:ext cx="3686810" cy="1014095"/>
          </a:xfrm>
        </p:spPr>
        <p:txBody>
          <a:bodyPr>
            <a:normAutofit fontScale="90000"/>
          </a:bodyPr>
          <a:lstStyle/>
          <a:p>
            <a:r>
              <a:rPr lang="en-US" dirty="0"/>
              <a:t>Price VS distance from </a:t>
            </a:r>
            <a:r>
              <a:rPr lang="en-US" sz="2200" dirty="0"/>
              <a:t>MRT </a:t>
            </a:r>
            <a:r>
              <a:rPr lang="en-US" sz="2200" dirty="0">
                <a:solidFill>
                  <a:srgbClr val="FF0000"/>
                </a:solidFill>
              </a:rPr>
              <a:t>+ vs AREA in SQM </a:t>
            </a:r>
            <a:r>
              <a:rPr lang="en-US" sz="2200" dirty="0"/>
              <a:t>for 4-Room Flats for NOV 2018 SBF</a:t>
            </a:r>
            <a:endParaRPr lang="en-US" sz="2200" dirty="0"/>
          </a:p>
        </p:txBody>
      </p:sp>
      <p:sp>
        <p:nvSpPr>
          <p:cNvPr id="3" name="Content Placeholder 2"/>
          <p:cNvSpPr>
            <a:spLocks noGrp="1"/>
          </p:cNvSpPr>
          <p:nvPr>
            <p:ph idx="1"/>
          </p:nvPr>
        </p:nvSpPr>
        <p:spPr>
          <a:xfrm>
            <a:off x="7715250" y="2190021"/>
            <a:ext cx="4095582" cy="3678303"/>
          </a:xfrm>
        </p:spPr>
        <p:txBody>
          <a:bodyPr/>
          <a:lstStyle/>
          <a:p>
            <a:r>
              <a:rPr lang="en-US" dirty="0"/>
              <a:t>For the interactive version showing </a:t>
            </a:r>
            <a:r>
              <a:rPr lang="en-US" dirty="0" err="1"/>
              <a:t>blks</a:t>
            </a:r>
            <a:r>
              <a:rPr lang="en-US" dirty="0"/>
              <a:t> , please refer to “Plot4_PriceDistArea_Interactive_OnClick.ipynb” </a:t>
            </a:r>
            <a:endParaRPr lang="en-US" dirty="0"/>
          </a:p>
          <a:p>
            <a:pPr marL="0" indent="0">
              <a:buNone/>
            </a:pPr>
            <a:endParaRPr lang="en-US" dirty="0"/>
          </a:p>
          <a:p>
            <a:pPr marL="0" indent="0">
              <a:buNone/>
            </a:pPr>
            <a:endParaRPr lang="en-US" dirty="0"/>
          </a:p>
        </p:txBody>
      </p:sp>
      <p:pic>
        <p:nvPicPr>
          <p:cNvPr id="7" name="Picture 6"/>
          <p:cNvPicPr>
            <a:picLocks noChangeAspect="1"/>
          </p:cNvPicPr>
          <p:nvPr/>
        </p:nvPicPr>
        <p:blipFill>
          <a:blip r:embed="rId1"/>
          <a:stretch>
            <a:fillRect/>
          </a:stretch>
        </p:blipFill>
        <p:spPr>
          <a:xfrm>
            <a:off x="0" y="1377202"/>
            <a:ext cx="7924800" cy="53095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5-Room Flats for NOV 2018 SBF</a:t>
            </a:r>
            <a:endParaRPr lang="en-US" dirty="0"/>
          </a:p>
        </p:txBody>
      </p:sp>
      <p:pic>
        <p:nvPicPr>
          <p:cNvPr id="6" name="Content Placeholder 5"/>
          <p:cNvPicPr>
            <a:picLocks noGrp="1" noChangeAspect="1"/>
          </p:cNvPicPr>
          <p:nvPr>
            <p:ph idx="1"/>
          </p:nvPr>
        </p:nvPicPr>
        <p:blipFill>
          <a:blip r:embed="rId1"/>
          <a:stretch>
            <a:fillRect/>
          </a:stretch>
        </p:blipFill>
        <p:spPr>
          <a:xfrm>
            <a:off x="0" y="1715956"/>
            <a:ext cx="7321623" cy="5142044"/>
          </a:xfrm>
        </p:spPr>
      </p:pic>
      <p:sp>
        <p:nvSpPr>
          <p:cNvPr id="7" name="TextBox 6"/>
          <p:cNvSpPr txBox="1"/>
          <p:nvPr/>
        </p:nvSpPr>
        <p:spPr>
          <a:xfrm>
            <a:off x="3378451" y="6250039"/>
            <a:ext cx="437690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13b : </a:t>
            </a:r>
            <a:r>
              <a:rPr lang="en-US" sz="1200" dirty="0" err="1">
                <a:latin typeface="Arial" panose="020B0604020202020204" pitchFamily="34" charset="0"/>
                <a:ea typeface="Arial" panose="020B0604020202020204" pitchFamily="34" charset="0"/>
                <a:cs typeface="Arial" panose="020B0604020202020204" pitchFamily="34" charset="0"/>
              </a:rPr>
              <a:t>Bubbleplot</a:t>
            </a:r>
            <a:r>
              <a:rPr lang="en-US" sz="1200" dirty="0">
                <a:latin typeface="Arial" panose="020B0604020202020204" pitchFamily="34" charset="0"/>
                <a:ea typeface="Arial" panose="020B0604020202020204" pitchFamily="34" charset="0"/>
                <a:cs typeface="Arial" panose="020B0604020202020204" pitchFamily="34" charset="0"/>
              </a:rPr>
              <a:t> of Selling Price vs </a:t>
            </a:r>
            <a:r>
              <a:rPr lang="en-US" sz="1200" dirty="0" err="1">
                <a:latin typeface="Arial" panose="020B0604020202020204" pitchFamily="34" charset="0"/>
                <a:ea typeface="Arial" panose="020B0604020202020204" pitchFamily="34" charset="0"/>
                <a:cs typeface="Arial" panose="020B0604020202020204" pitchFamily="34" charset="0"/>
              </a:rPr>
              <a:t>Dist</a:t>
            </a:r>
            <a:r>
              <a:rPr lang="en-US" sz="1200" dirty="0">
                <a:latin typeface="Arial" panose="020B0604020202020204" pitchFamily="34" charset="0"/>
                <a:ea typeface="Arial" panose="020B0604020202020204" pitchFamily="34" charset="0"/>
                <a:cs typeface="Arial" panose="020B0604020202020204" pitchFamily="34" charset="0"/>
              </a:rPr>
              <a:t> to MRT vs Area in Sqm</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8" name="TextBox 7"/>
          <p:cNvSpPr txBox="1"/>
          <p:nvPr/>
        </p:nvSpPr>
        <p:spPr>
          <a:xfrm>
            <a:off x="6840009" y="1886009"/>
            <a:ext cx="5182894" cy="4801314"/>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We have noticed some good deals (circled in green)</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Sembawang , Woodlands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Has prices that are between $300k- $400k</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Yet the area in sqm is quite big for 5-Rm</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Distance from MRT is below 600m for those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in green circles (about 1 bus stop away)</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The couple can look into these towns and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do further analysis on these blocks regarding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factors like “repurchased”, “</a:t>
            </a:r>
            <a:r>
              <a:rPr lang="en-US" dirty="0" err="1">
                <a:latin typeface="Arial" panose="020B0604020202020204" pitchFamily="34" charset="0"/>
                <a:ea typeface="Arial" panose="020B0604020202020204" pitchFamily="34" charset="0"/>
                <a:cs typeface="Arial" panose="020B0604020202020204" pitchFamily="34" charset="0"/>
              </a:rPr>
              <a:t>leasecommencement</a:t>
            </a:r>
            <a:r>
              <a:rPr lang="en-US" dirty="0">
                <a:latin typeface="Arial" panose="020B0604020202020204" pitchFamily="34" charset="0"/>
                <a:ea typeface="Arial" panose="020B0604020202020204" pitchFamily="34" charset="0"/>
                <a:cs typeface="Arial" panose="020B0604020202020204" pitchFamily="34" charset="0"/>
              </a:rPr>
              <a:t>”,</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Maturity of estate and more.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Plot : Select Distance and Town and display </a:t>
            </a:r>
            <a:r>
              <a:rPr lang="en-US" dirty="0" err="1"/>
              <a:t>Townmap</a:t>
            </a:r>
            <a:r>
              <a:rPr lang="en-US" dirty="0"/>
              <a:t> and blocks available</a:t>
            </a:r>
            <a:endParaRPr lang="en-US" dirty="0"/>
          </a:p>
        </p:txBody>
      </p:sp>
      <p:pic>
        <p:nvPicPr>
          <p:cNvPr id="5" name="Content Placeholder 4"/>
          <p:cNvPicPr>
            <a:picLocks noGrp="1" noChangeAspect="1"/>
          </p:cNvPicPr>
          <p:nvPr>
            <p:ph idx="1"/>
          </p:nvPr>
        </p:nvPicPr>
        <p:blipFill>
          <a:blip r:embed="rId1"/>
          <a:stretch>
            <a:fillRect/>
          </a:stretch>
        </p:blipFill>
        <p:spPr>
          <a:xfrm>
            <a:off x="2194519" y="1859492"/>
            <a:ext cx="7190080" cy="4490508"/>
          </a:xfrm>
        </p:spPr>
      </p:pic>
      <p:sp>
        <p:nvSpPr>
          <p:cNvPr id="6" name="TextBox 5"/>
          <p:cNvSpPr txBox="1"/>
          <p:nvPr/>
        </p:nvSpPr>
        <p:spPr>
          <a:xfrm>
            <a:off x="3168553" y="6419372"/>
            <a:ext cx="5242012"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14 : Interactive plot select </a:t>
            </a:r>
            <a:r>
              <a:rPr lang="en-US" sz="1200" dirty="0" err="1">
                <a:latin typeface="Arial" panose="020B0604020202020204" pitchFamily="34" charset="0"/>
                <a:ea typeface="Arial" panose="020B0604020202020204" pitchFamily="34" charset="0"/>
                <a:cs typeface="Arial" panose="020B0604020202020204" pitchFamily="34" charset="0"/>
              </a:rPr>
              <a:t>dist</a:t>
            </a:r>
            <a:r>
              <a:rPr lang="en-US" sz="1200" dirty="0">
                <a:latin typeface="Arial" panose="020B0604020202020204" pitchFamily="34" charset="0"/>
                <a:ea typeface="Arial" panose="020B0604020202020204" pitchFamily="34" charset="0"/>
                <a:cs typeface="Arial" panose="020B0604020202020204" pitchFamily="34" charset="0"/>
              </a:rPr>
              <a:t>, town and displays </a:t>
            </a:r>
            <a:r>
              <a:rPr lang="en-US" sz="1200" dirty="0" err="1">
                <a:latin typeface="Arial" panose="020B0604020202020204" pitchFamily="34" charset="0"/>
                <a:ea typeface="Arial" panose="020B0604020202020204" pitchFamily="34" charset="0"/>
                <a:cs typeface="Arial" panose="020B0604020202020204" pitchFamily="34" charset="0"/>
              </a:rPr>
              <a:t>blks</a:t>
            </a:r>
            <a:r>
              <a:rPr lang="en-US" sz="1200" dirty="0">
                <a:latin typeface="Arial" panose="020B0604020202020204" pitchFamily="34" charset="0"/>
                <a:ea typeface="Arial" panose="020B0604020202020204" pitchFamily="34" charset="0"/>
                <a:cs typeface="Arial" panose="020B0604020202020204" pitchFamily="34" charset="0"/>
              </a:rPr>
              <a:t> available and </a:t>
            </a:r>
            <a:r>
              <a:rPr lang="en-US" sz="1200" dirty="0" err="1">
                <a:latin typeface="Arial" panose="020B0604020202020204" pitchFamily="34" charset="0"/>
                <a:ea typeface="Arial" panose="020B0604020202020204" pitchFamily="34" charset="0"/>
                <a:cs typeface="Arial" panose="020B0604020202020204" pitchFamily="34" charset="0"/>
              </a:rPr>
              <a:t>townmap</a:t>
            </a:r>
            <a:endParaRPr lang="en-US" sz="1200" dirty="0">
              <a:latin typeface="Arial" panose="020B0604020202020204" pitchFamily="34" charset="0"/>
              <a:ea typeface="Arial" panose="020B0604020202020204" pitchFamily="34" charset="0"/>
              <a:cs typeface="Arial" panose="020B0604020202020204" pitchFamily="34" charset="0"/>
            </a:endParaRPr>
          </a:p>
        </p:txBody>
      </p:sp>
      <p:sp>
        <p:nvSpPr>
          <p:cNvPr id="7" name="TextBox 6"/>
          <p:cNvSpPr txBox="1"/>
          <p:nvPr/>
        </p:nvSpPr>
        <p:spPr>
          <a:xfrm>
            <a:off x="9384599" y="2741988"/>
            <a:ext cx="2726267" cy="3416320"/>
          </a:xfrm>
          <a:prstGeom prst="rect">
            <a:avLst/>
          </a:prstGeom>
          <a:noFill/>
        </p:spPr>
        <p:txBody>
          <a:bodyPr wrap="squar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Note :  The initial pop up map after clicking distance was a default map. Proceed after that by selecting the towns you are interested to see.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Output : </a:t>
            </a:r>
            <a:endParaRPr lang="en-US" dirty="0">
              <a:latin typeface="Arial" panose="020B0604020202020204" pitchFamily="34" charset="0"/>
              <a:ea typeface="Arial" panose="020B0604020202020204" pitchFamily="34" charset="0"/>
              <a:cs typeface="Arial" panose="020B0604020202020204" pitchFamily="34" charset="0"/>
            </a:endParaRPr>
          </a:p>
          <a:p>
            <a:pPr marL="342900" indent="-342900">
              <a:buFont typeface="+mj-lt"/>
              <a:buAutoNum type="arabicPeriod"/>
            </a:pPr>
            <a:r>
              <a:rPr lang="en-US" dirty="0" err="1">
                <a:latin typeface="Arial" panose="020B0604020202020204" pitchFamily="34" charset="0"/>
                <a:ea typeface="Arial" panose="020B0604020202020204" pitchFamily="34" charset="0"/>
                <a:cs typeface="Arial" panose="020B0604020202020204" pitchFamily="34" charset="0"/>
              </a:rPr>
              <a:t>Blks</a:t>
            </a:r>
            <a:r>
              <a:rPr lang="en-US" dirty="0">
                <a:latin typeface="Arial" panose="020B0604020202020204" pitchFamily="34" charset="0"/>
                <a:ea typeface="Arial" panose="020B0604020202020204" pitchFamily="34" charset="0"/>
                <a:cs typeface="Arial" panose="020B0604020202020204" pitchFamily="34" charset="0"/>
              </a:rPr>
              <a:t> that meets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the criteria</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2.    </a:t>
            </a:r>
            <a:r>
              <a:rPr lang="en-US" dirty="0" err="1">
                <a:latin typeface="Arial" panose="020B0604020202020204" pitchFamily="34" charset="0"/>
                <a:ea typeface="Arial" panose="020B0604020202020204" pitchFamily="34" charset="0"/>
                <a:cs typeface="Arial" panose="020B0604020202020204" pitchFamily="34" charset="0"/>
              </a:rPr>
              <a:t>TownMap</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a:t>
            </a:r>
            <a:r>
              <a:rPr lang="en-US" dirty="0" err="1"/>
              <a:t>DisTance</a:t>
            </a:r>
            <a:r>
              <a:rPr lang="en-US" dirty="0"/>
              <a:t> from MRT VS Blk By Selecting towns (4 room and 5-rooms)</a:t>
            </a:r>
            <a:endParaRPr lang="en-US" dirty="0"/>
          </a:p>
        </p:txBody>
      </p:sp>
      <p:pic>
        <p:nvPicPr>
          <p:cNvPr id="5" name="Content Placeholder 4"/>
          <p:cNvPicPr>
            <a:picLocks noGrp="1" noChangeAspect="1"/>
          </p:cNvPicPr>
          <p:nvPr>
            <p:ph idx="1"/>
          </p:nvPr>
        </p:nvPicPr>
        <p:blipFill>
          <a:blip r:embed="rId1"/>
          <a:stretch>
            <a:fillRect/>
          </a:stretch>
        </p:blipFill>
        <p:spPr>
          <a:xfrm>
            <a:off x="0" y="1825625"/>
            <a:ext cx="7666970" cy="5032375"/>
          </a:xfrm>
        </p:spPr>
      </p:pic>
      <p:sp>
        <p:nvSpPr>
          <p:cNvPr id="7" name="TextBox 6"/>
          <p:cNvSpPr txBox="1"/>
          <p:nvPr/>
        </p:nvSpPr>
        <p:spPr>
          <a:xfrm>
            <a:off x="7407475" y="2658534"/>
            <a:ext cx="4456669" cy="2585323"/>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Knowing the nearest distance to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MRT is not enough. </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For one who likes to plan their itinerary,</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knowing exactly WHICH MRT is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very important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Helps the couple to plan situations such as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trip time to parents homes and work, </a:t>
            </a:r>
            <a:r>
              <a:rPr lang="en-US" dirty="0" err="1">
                <a:latin typeface="Arial" panose="020B0604020202020204" pitchFamily="34" charset="0"/>
                <a:ea typeface="Arial" panose="020B0604020202020204" pitchFamily="34" charset="0"/>
                <a:cs typeface="Arial" panose="020B0604020202020204" pitchFamily="34" charset="0"/>
              </a:rPr>
              <a:t>etc</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8" name="TextBox 7"/>
          <p:cNvSpPr txBox="1"/>
          <p:nvPr/>
        </p:nvSpPr>
        <p:spPr>
          <a:xfrm>
            <a:off x="6496376" y="6581423"/>
            <a:ext cx="550567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15 : Interactive plot select town , get Distance vs Blk and its resp MRT stations</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 beyond just Nov18 SBF : </a:t>
            </a:r>
            <a:r>
              <a:rPr lang="en-US" dirty="0" err="1"/>
              <a:t>ReSale</a:t>
            </a:r>
            <a:r>
              <a:rPr lang="en-US" dirty="0"/>
              <a:t> flats</a:t>
            </a:r>
            <a:endParaRPr lang="en-US" dirty="0"/>
          </a:p>
        </p:txBody>
      </p:sp>
      <p:sp>
        <p:nvSpPr>
          <p:cNvPr id="4" name="Content Placeholder 3"/>
          <p:cNvSpPr>
            <a:spLocks noGrp="1"/>
          </p:cNvSpPr>
          <p:nvPr>
            <p:ph idx="1"/>
          </p:nvPr>
        </p:nvSpPr>
        <p:spPr/>
        <p:txBody>
          <a:bodyPr/>
          <a:lstStyle/>
          <a:p>
            <a:r>
              <a:rPr lang="en-US" dirty="0"/>
              <a:t>Suppose the couple may want the houses very urgently but did not manage to get a good ballot number.</a:t>
            </a:r>
            <a:endParaRPr lang="en-US" dirty="0"/>
          </a:p>
          <a:p>
            <a:r>
              <a:rPr lang="en-US" dirty="0"/>
              <a:t>But they have time limitations due to urgency to get married</a:t>
            </a:r>
            <a:endParaRPr lang="en-US" dirty="0"/>
          </a:p>
          <a:p>
            <a:r>
              <a:rPr lang="en-US" dirty="0"/>
              <a:t>They can consider resale flats as an alternative.</a:t>
            </a:r>
            <a:endParaRPr lang="en-US" dirty="0"/>
          </a:p>
          <a:p>
            <a:r>
              <a:rPr lang="en-US" dirty="0"/>
              <a:t>Let’s consider Q3 2018 Resale flat Median data , since Q3 is the closest data part of the data source it can get to Nov 2018. ( We extract Q3 2018 out of the whole data set which starts from Q2 2007)</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Resale Q3 Median vs boxplot of SBF Nov 18 for 4-Room flat</a:t>
            </a:r>
            <a:endParaRPr lang="en-US"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828" y="1828800"/>
            <a:ext cx="6140571"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500072" y="2128097"/>
            <a:ext cx="5395772" cy="3139321"/>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Blue line represents the median for Q3 2018 median</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resale </a:t>
            </a:r>
            <a:r>
              <a:rPr lang="en-US">
                <a:latin typeface="Arial" panose="020B0604020202020204" pitchFamily="34" charset="0"/>
                <a:ea typeface="Arial" panose="020B0604020202020204" pitchFamily="34" charset="0"/>
                <a:cs typeface="Arial" panose="020B0604020202020204" pitchFamily="34" charset="0"/>
              </a:rPr>
              <a:t>flat prices</a:t>
            </a:r>
            <a:endParaRPr lang="en-US">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By logic, usually resale prices are higher than the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median of SBF.</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Those that resale median lower than median of SBF:</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Ang Mo Kio, Bedok, </a:t>
            </a:r>
            <a:r>
              <a:rPr lang="en-US" dirty="0" err="1">
                <a:latin typeface="Arial" panose="020B0604020202020204" pitchFamily="34" charset="0"/>
                <a:ea typeface="Arial" panose="020B0604020202020204" pitchFamily="34" charset="0"/>
                <a:cs typeface="Arial" panose="020B0604020202020204" pitchFamily="34" charset="0"/>
              </a:rPr>
              <a:t>Geylang</a:t>
            </a:r>
            <a:r>
              <a:rPr lang="en-US" dirty="0">
                <a:latin typeface="Arial" panose="020B0604020202020204" pitchFamily="34" charset="0"/>
                <a:ea typeface="Arial" panose="020B0604020202020204" pitchFamily="34" charset="0"/>
                <a:cs typeface="Arial" panose="020B0604020202020204" pitchFamily="34" charset="0"/>
              </a:rPr>
              <a:t>, Kallang/Whampoa.</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Need to further investigate why these places resale</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is cheaper. Is it possibly a better deal?</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3168553" y="6476224"/>
            <a:ext cx="350057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16a : Q3 median resale vs SBF Nov 2018 median</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Resale Q3 Median vs boxplot of SBF Nov 18 for 5-Room flat</a:t>
            </a:r>
            <a:endParaRPr lang="en-US" dirty="0"/>
          </a:p>
        </p:txBody>
      </p:sp>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530" y="1829378"/>
            <a:ext cx="6442603" cy="5090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69617" y="2149052"/>
            <a:ext cx="5245090" cy="119888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Analysis same as for 4-Rm flats.</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5-Room flats has no anomaly (where resale median is lower than median of SBF 2018)</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3168553" y="6476224"/>
            <a:ext cx="3500574"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16b : Q3 median resale vs SBF Nov 2018 median</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Analysis into why the resale median is lower than some of the </a:t>
            </a:r>
            <a:r>
              <a:rPr lang="en-US" dirty="0" err="1"/>
              <a:t>sbf</a:t>
            </a:r>
            <a:r>
              <a:rPr lang="en-US" dirty="0"/>
              <a:t> median</a:t>
            </a:r>
            <a:endParaRPr lang="en-US" dirty="0"/>
          </a:p>
        </p:txBody>
      </p:sp>
      <p:sp>
        <p:nvSpPr>
          <p:cNvPr id="4" name="TextBox 3"/>
          <p:cNvSpPr txBox="1"/>
          <p:nvPr/>
        </p:nvSpPr>
        <p:spPr>
          <a:xfrm>
            <a:off x="6470439" y="1885738"/>
            <a:ext cx="5669280" cy="507746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First intuition is that the resale flats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might have been old for the 4 towns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that’s why their median resale is lower than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SBF resale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We set threshold of  “older” units as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before Dec 2017</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We set threshold for proportion of 50%</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to distinguish the town as having majority</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old flats.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Since ALL these 4 towns have majority new flats,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age of the flats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Since resale flat age &gt; 5 years, so potential reason </a:t>
            </a:r>
            <a:endParaRPr lang="en-US" dirty="0">
              <a:latin typeface="Arial" panose="020B0604020202020204" pitchFamily="34" charset="0"/>
              <a:ea typeface="Arial" panose="020B0604020202020204" pitchFamily="34" charset="0"/>
              <a:cs typeface="Arial" panose="020B0604020202020204" pitchFamily="34" charset="0"/>
            </a:endParaRPr>
          </a:p>
          <a:p>
            <a:pPr indent="0">
              <a:buFont typeface="Arial" panose="020B0604020202020204" pitchFamily="34" charset="0"/>
              <a:buNone/>
            </a:pPr>
            <a:r>
              <a:rPr lang="en-US" dirty="0">
                <a:latin typeface="Arial" panose="020B0604020202020204" pitchFamily="34" charset="0"/>
                <a:ea typeface="Arial" panose="020B0604020202020204" pitchFamily="34" charset="0"/>
                <a:cs typeface="Arial" panose="020B0604020202020204" pitchFamily="34" charset="0"/>
              </a:rPr>
              <a:t>     for trend is because resale is older.</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p:txBody>
      </p:sp>
      <p:pic>
        <p:nvPicPr>
          <p:cNvPr id="307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5251" y="2048933"/>
            <a:ext cx="5194300" cy="46062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699981" y="6516699"/>
            <a:ext cx="5042662"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17a : Proportion of towns with flats considered “old” with threshold 50%</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Analysis into why the resale median is lower than some of the </a:t>
            </a:r>
            <a:r>
              <a:rPr lang="en-US" dirty="0" err="1"/>
              <a:t>sbf</a:t>
            </a:r>
            <a:r>
              <a:rPr lang="en-US" dirty="0"/>
              <a:t> median (cont’d)</a:t>
            </a:r>
            <a:endParaRPr lang="en-US" dirty="0"/>
          </a:p>
        </p:txBody>
      </p:sp>
      <p:pic>
        <p:nvPicPr>
          <p:cNvPr id="31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8788" y="1910292"/>
            <a:ext cx="334536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115" y="1847850"/>
            <a:ext cx="3353318" cy="2453217"/>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9" y="4301067"/>
            <a:ext cx="3353318" cy="2408843"/>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2116" y="4301067"/>
            <a:ext cx="3561280" cy="24206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156123" y="1910080"/>
            <a:ext cx="5173980" cy="258445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From the charts, it appears that majority of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the flats are above level 5 (below level 5 is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threshold for low level flats according to pricing</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of HDB)</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Also deduced that floor level is not a factor</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Conclude : Price of resale cheaper because </a:t>
            </a:r>
            <a:endParaRPr lang="en-US" dirty="0">
              <a:latin typeface="Arial" panose="020B0604020202020204" pitchFamily="34" charset="0"/>
              <a:ea typeface="Arial" panose="020B0604020202020204" pitchFamily="34" charset="0"/>
              <a:cs typeface="Arial" panose="020B0604020202020204" pitchFamily="34" charset="0"/>
            </a:endParaRPr>
          </a:p>
          <a:p>
            <a:pPr indent="0">
              <a:buNone/>
            </a:pPr>
            <a:r>
              <a:rPr lang="en-US" dirty="0">
                <a:latin typeface="Arial" panose="020B0604020202020204" pitchFamily="34" charset="0"/>
                <a:ea typeface="Arial" panose="020B0604020202020204" pitchFamily="34" charset="0"/>
                <a:cs typeface="Arial" panose="020B0604020202020204" pitchFamily="34" charset="0"/>
              </a:rPr>
              <a:t>     of age or other reasons that are not analysed.</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0" name="TextBox 9"/>
          <p:cNvSpPr txBox="1"/>
          <p:nvPr/>
        </p:nvSpPr>
        <p:spPr>
          <a:xfrm>
            <a:off x="2017087" y="6615784"/>
            <a:ext cx="5042662"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17b : Proportion of towns with flats considered “old” with threshold 50%</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CONCLUsion</a:t>
            </a:r>
            <a:endParaRPr lang="en-US" dirty="0"/>
          </a:p>
        </p:txBody>
      </p:sp>
      <p:sp>
        <p:nvSpPr>
          <p:cNvPr id="3" name="Content Placeholder 2"/>
          <p:cNvSpPr>
            <a:spLocks noGrp="1"/>
          </p:cNvSpPr>
          <p:nvPr>
            <p:ph idx="1"/>
          </p:nvPr>
        </p:nvSpPr>
        <p:spPr/>
        <p:txBody>
          <a:bodyPr/>
          <a:lstStyle/>
          <a:p>
            <a:r>
              <a:rPr lang="en-US" dirty="0"/>
              <a:t>According to the analysis, the couple could consider some of the following towns for SBF:  Woodlands, Sembawang, Punggol, Tampines, </a:t>
            </a:r>
            <a:r>
              <a:rPr lang="en-US" dirty="0" err="1"/>
              <a:t>Choa</a:t>
            </a:r>
            <a:r>
              <a:rPr lang="en-US" dirty="0"/>
              <a:t> Chu Kang and Bedok.</a:t>
            </a:r>
            <a:endParaRPr lang="en-US" dirty="0"/>
          </a:p>
          <a:p>
            <a:r>
              <a:rPr lang="en-US" dirty="0"/>
              <a:t>For resale, couple could consider Ang Mo Kio, Bedok, Geylang and Kallang Whampoa</a:t>
            </a:r>
            <a:endParaRPr lang="en-US" dirty="0"/>
          </a:p>
          <a:p>
            <a:r>
              <a:rPr lang="en-US" dirty="0"/>
              <a:t>The rest of the intricacies have to leave to the couple to decide whether they want flats closer to their parents house, how close they want and also how big and how cheap the couple needs.</a:t>
            </a:r>
            <a:endParaRPr lang="en-US" dirty="0"/>
          </a:p>
          <a:p>
            <a:r>
              <a:rPr lang="en-US" dirty="0"/>
              <a:t>Couple can also not just consider how near they are to the MRT stations, but consider how much travelling time is needed to travel, which is beyond the scope of this project and limitations of the data set.</a:t>
            </a:r>
            <a:endParaRPr lang="en-US" dirty="0"/>
          </a:p>
          <a:p>
            <a:endParaRPr lang="en-US" dirty="0"/>
          </a:p>
        </p:txBody>
      </p:sp>
      <p:pic>
        <p:nvPicPr>
          <p:cNvPr id="10" name="Picture 9"/>
          <p:cNvPicPr>
            <a:picLocks noChangeAspect="1"/>
          </p:cNvPicPr>
          <p:nvPr/>
        </p:nvPicPr>
        <p:blipFill>
          <a:blip r:embed="rId1"/>
          <a:stretch>
            <a:fillRect/>
          </a:stretch>
        </p:blipFill>
        <p:spPr>
          <a:xfrm>
            <a:off x="8604747" y="4848511"/>
            <a:ext cx="3432700" cy="14748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datasets (derived &amp; raw datasets) that are used</a:t>
            </a:r>
            <a:endParaRPr lang="en-US" dirty="0"/>
          </a:p>
        </p:txBody>
      </p:sp>
      <p:sp>
        <p:nvSpPr>
          <p:cNvPr id="3" name="Content Placeholder 2"/>
          <p:cNvSpPr>
            <a:spLocks noGrp="1"/>
          </p:cNvSpPr>
          <p:nvPr>
            <p:ph idx="1"/>
          </p:nvPr>
        </p:nvSpPr>
        <p:spPr>
          <a:xfrm>
            <a:off x="219076" y="2252133"/>
            <a:ext cx="11896724" cy="5190067"/>
          </a:xfrm>
        </p:spPr>
        <p:txBody>
          <a:bodyPr>
            <a:normAutofit fontScale="70000" lnSpcReduction="20000"/>
          </a:bodyPr>
          <a:lstStyle/>
          <a:p>
            <a:r>
              <a:rPr lang="es-ES" dirty="0"/>
              <a:t>MP14_PLNG_AREA_NO_SEA_PL.json </a:t>
            </a:r>
            <a:r>
              <a:rPr lang="en-US" dirty="0"/>
              <a:t>( original was KML converted to JSON. For drawing interactive Singapore Map)</a:t>
            </a:r>
            <a:endParaRPr lang="en-US" dirty="0"/>
          </a:p>
          <a:p>
            <a:pPr lvl="1">
              <a:buFont typeface="Wingdings" panose="05000000000000000000" pitchFamily="2" charset="2"/>
              <a:buChar char="q"/>
            </a:pPr>
            <a:r>
              <a:rPr lang="en-US" dirty="0"/>
              <a:t>https://data.gov.sg/dataset/master-plan-2014-planning-area-boundary-no-sea</a:t>
            </a:r>
            <a:endParaRPr lang="en-US" dirty="0"/>
          </a:p>
          <a:p>
            <a:pPr marL="0" indent="0">
              <a:buNone/>
            </a:pPr>
            <a:r>
              <a:rPr lang="en-US" dirty="0"/>
              <a:t>	</a:t>
            </a:r>
            <a:endParaRPr lang="en-US" dirty="0"/>
          </a:p>
          <a:p>
            <a:r>
              <a:rPr lang="es-ES" dirty="0"/>
              <a:t> </a:t>
            </a:r>
            <a:r>
              <a:rPr lang="en-US" dirty="0"/>
              <a:t>median-resale-pricesby-town-and-flat-type.csv  (from data.gov.sg website) </a:t>
            </a:r>
            <a:endParaRPr lang="en-US" dirty="0"/>
          </a:p>
          <a:p>
            <a:pPr lvl="1">
              <a:buFont typeface="Wingdings" panose="05000000000000000000" pitchFamily="2" charset="2"/>
              <a:buChar char="q"/>
            </a:pPr>
            <a:r>
              <a:rPr lang="en-US" u="sng" dirty="0">
                <a:hlinkClick r:id="rId1"/>
              </a:rPr>
              <a:t>https://data.gov.sg/dataset/median-resale-prices-for-registered-applications-by-town-and-flat-type?resource_id=a5ddfc4d-0e43-4bfe-8f51-e504e1365e27</a:t>
            </a:r>
            <a:endParaRPr lang="en-US" u="sng" dirty="0"/>
          </a:p>
          <a:p>
            <a:pPr lvl="1">
              <a:buFont typeface="Wingdings" panose="05000000000000000000" pitchFamily="2" charset="2"/>
              <a:buChar char="q"/>
            </a:pPr>
            <a:r>
              <a:rPr lang="en-US" dirty="0"/>
              <a:t>7176 records</a:t>
            </a:r>
            <a:endParaRPr lang="en-US" dirty="0"/>
          </a:p>
          <a:p>
            <a:pPr lvl="1">
              <a:buFont typeface="Wingdings" panose="05000000000000000000" pitchFamily="2" charset="2"/>
              <a:buChar char="q"/>
            </a:pPr>
            <a:r>
              <a:rPr lang="en-US" dirty="0"/>
              <a:t>Columns includes: quarter , town , </a:t>
            </a:r>
            <a:r>
              <a:rPr lang="en-US" dirty="0" err="1"/>
              <a:t>flat_type</a:t>
            </a:r>
            <a:r>
              <a:rPr lang="en-US" dirty="0"/>
              <a:t> , price </a:t>
            </a:r>
            <a:endParaRPr lang="en-US" dirty="0"/>
          </a:p>
          <a:p>
            <a:pPr>
              <a:buFont typeface="Arial" panose="020B0604020202020204" pitchFamily="34" charset="0"/>
              <a:buChar char="•"/>
            </a:pPr>
            <a:endParaRPr lang="en-US" dirty="0"/>
          </a:p>
          <a:p>
            <a:pPr>
              <a:buFont typeface="Wingdings" panose="05000000000000000000" pitchFamily="2" charset="2"/>
              <a:buChar char="§"/>
            </a:pPr>
            <a:r>
              <a:rPr lang="en-US" dirty="0"/>
              <a:t>Merged_unitsDetails_DistToMrt.csv</a:t>
            </a:r>
            <a:endParaRPr lang="en-US" dirty="0"/>
          </a:p>
          <a:p>
            <a:pPr lvl="1">
              <a:buFont typeface="Wingdings" panose="05000000000000000000" pitchFamily="2" charset="2"/>
              <a:buChar char="q"/>
            </a:pPr>
            <a:r>
              <a:rPr lang="en-US" dirty="0"/>
              <a:t>https://services2.hdb.gov.sg/webapp/BP13AWFlatAvail/BP13EBSFlatSearch?Town=Kallang+%2F+Whampoa&amp;Flat_Type=SBF&amp;selectedTown=Kallang+%2F+Whampoa&amp;Flat=4-Room&amp;ethnic=Y&amp;ViewOption=A&amp;Block=26A&amp;DesType=A&amp;EthnicA=Y&amp;EthnicM=&amp;EthnicC=&amp;EthnicO=&amp;numSPR=&amp;dteBallot=201811&amp;Neighbourhood=N4&amp;Contract=C21&amp;projName=&amp;BonusFlats1=N&amp;searchDetails=&amp;brochure=true</a:t>
            </a:r>
            <a:endParaRPr lang="en-US" dirty="0"/>
          </a:p>
          <a:p>
            <a:pPr lvl="1">
              <a:buFont typeface="Wingdings" panose="05000000000000000000" pitchFamily="2" charset="2"/>
              <a:buChar char="q"/>
            </a:pPr>
            <a:r>
              <a:rPr lang="en-US" dirty="0"/>
              <a:t>1221 records</a:t>
            </a:r>
            <a:endParaRPr lang="en-US" dirty="0"/>
          </a:p>
          <a:p>
            <a:pPr lvl="1">
              <a:buFont typeface="Wingdings" panose="05000000000000000000" pitchFamily="2" charset="2"/>
              <a:buChar char="q"/>
            </a:pPr>
            <a:r>
              <a:rPr lang="en-US" dirty="0"/>
              <a:t>Columns includes : town, </a:t>
            </a:r>
            <a:r>
              <a:rPr lang="en-US" dirty="0" err="1"/>
              <a:t>rmType</a:t>
            </a:r>
            <a:r>
              <a:rPr lang="en-US" dirty="0"/>
              <a:t>, blk, </a:t>
            </a:r>
            <a:r>
              <a:rPr lang="en-US" dirty="0" err="1"/>
              <a:t>unitNum</a:t>
            </a:r>
            <a:r>
              <a:rPr lang="en-US" dirty="0"/>
              <a:t>, level, sqm, </a:t>
            </a:r>
            <a:r>
              <a:rPr lang="en-US" dirty="0" err="1"/>
              <a:t>sellingPrice</a:t>
            </a:r>
            <a:r>
              <a:rPr lang="en-US" dirty="0"/>
              <a:t>, Color, </a:t>
            </a:r>
            <a:r>
              <a:rPr lang="en-US" dirty="0" err="1"/>
              <a:t>repurchasedFlat</a:t>
            </a:r>
            <a:r>
              <a:rPr lang="en-US" dirty="0"/>
              <a:t>, Leaselessthan60yrs, street, </a:t>
            </a:r>
            <a:r>
              <a:rPr lang="en-US" dirty="0" err="1"/>
              <a:t>probablecompletiondate</a:t>
            </a:r>
            <a:r>
              <a:rPr lang="en-US" dirty="0"/>
              <a:t>, </a:t>
            </a:r>
            <a:r>
              <a:rPr lang="en-US" dirty="0" err="1"/>
              <a:t>deliveryPossessiondate</a:t>
            </a:r>
            <a:r>
              <a:rPr lang="en-US" dirty="0"/>
              <a:t>,	</a:t>
            </a:r>
            <a:r>
              <a:rPr lang="en-US" dirty="0" err="1"/>
              <a:t>leaseCommencementdate</a:t>
            </a:r>
            <a:r>
              <a:rPr lang="en-US" dirty="0"/>
              <a:t>	</a:t>
            </a:r>
            <a:r>
              <a:rPr lang="en-US" dirty="0" err="1"/>
              <a:t>availableEthnicQuotaMl</a:t>
            </a:r>
            <a:r>
              <a:rPr lang="en-US" dirty="0"/>
              <a:t>, </a:t>
            </a:r>
            <a:r>
              <a:rPr lang="en-US" dirty="0" err="1"/>
              <a:t>availableEthnicQuotaCh</a:t>
            </a:r>
            <a:r>
              <a:rPr lang="en-US" dirty="0"/>
              <a:t>, </a:t>
            </a:r>
            <a:r>
              <a:rPr lang="en-US" dirty="0" err="1"/>
              <a:t>availableEthnicQuotaIn</a:t>
            </a:r>
            <a:r>
              <a:rPr lang="en-US" dirty="0"/>
              <a:t>, </a:t>
            </a:r>
            <a:r>
              <a:rPr lang="en-US" dirty="0" err="1"/>
              <a:t>lastUpdate</a:t>
            </a:r>
            <a:r>
              <a:rPr lang="en-US" dirty="0"/>
              <a:t>, </a:t>
            </a:r>
            <a:r>
              <a:rPr lang="en-US" dirty="0" err="1"/>
              <a:t>NearestMrt</a:t>
            </a:r>
            <a:r>
              <a:rPr lang="en-US" dirty="0"/>
              <a:t>	, </a:t>
            </a:r>
            <a:r>
              <a:rPr lang="en-US" dirty="0" err="1"/>
              <a:t>DistToMrt</a:t>
            </a:r>
            <a:r>
              <a:rPr lang="en-US" dirty="0"/>
              <a:t>, </a:t>
            </a:r>
            <a:r>
              <a:rPr lang="en-US" dirty="0" err="1"/>
              <a:t>blkX</a:t>
            </a:r>
            <a:r>
              <a:rPr lang="en-US" dirty="0"/>
              <a:t>, </a:t>
            </a:r>
            <a:r>
              <a:rPr lang="en-US" dirty="0" err="1"/>
              <a:t>blkY</a:t>
            </a:r>
            <a:endParaRPr lang="en-US" dirty="0"/>
          </a:p>
          <a:p>
            <a:pPr lvl="1">
              <a:buFont typeface="Wingdings" panose="05000000000000000000" pitchFamily="2" charset="2"/>
              <a:buChar char="q"/>
            </a:pPr>
            <a:endParaRPr lang="en-US" dirty="0"/>
          </a:p>
          <a:p>
            <a:pPr>
              <a:buFont typeface="Wingdings" panose="05000000000000000000" pitchFamily="2" charset="2"/>
              <a:buChar char="§"/>
            </a:pPr>
            <a:r>
              <a:rPr lang="en-US" dirty="0"/>
              <a:t>Number of Applications Received for 3-room and bigger flats as at 19 Nov 2018.csv</a:t>
            </a:r>
            <a:endParaRPr lang="en-US" dirty="0"/>
          </a:p>
          <a:p>
            <a:pPr lvl="1">
              <a:buFont typeface="Wingdings" panose="05000000000000000000" pitchFamily="2" charset="2"/>
              <a:buChar char="q"/>
            </a:pPr>
            <a:r>
              <a:rPr lang="en-US" dirty="0">
                <a:hlinkClick r:id="rId2"/>
              </a:rPr>
              <a:t>https://services2.hdb.gov.sg/webapp/BP13BTOENQWeb/AR_Nov2018_SBF?strSystem=SBF</a:t>
            </a:r>
            <a:endParaRPr lang="en-US" dirty="0"/>
          </a:p>
          <a:p>
            <a:pPr lvl="1">
              <a:buFont typeface="Wingdings" panose="05000000000000000000" pitchFamily="2" charset="2"/>
              <a:buChar char="q"/>
            </a:pPr>
            <a:r>
              <a:rPr lang="en-US" dirty="0"/>
              <a:t>65 records</a:t>
            </a:r>
            <a:endParaRPr lang="en-US" dirty="0"/>
          </a:p>
          <a:p>
            <a:pPr lvl="1">
              <a:buFont typeface="Wingdings" panose="05000000000000000000" pitchFamily="2" charset="2"/>
              <a:buChar char="q"/>
            </a:pPr>
            <a:r>
              <a:rPr lang="en-US" dirty="0"/>
              <a:t>Columns includes : town , </a:t>
            </a:r>
            <a:r>
              <a:rPr lang="en-US" dirty="0" err="1"/>
              <a:t>FlatType</a:t>
            </a:r>
            <a:r>
              <a:rPr lang="en-US" dirty="0"/>
              <a:t> , </a:t>
            </a:r>
            <a:r>
              <a:rPr lang="en-US" dirty="0" err="1"/>
              <a:t>No_of_Units</a:t>
            </a:r>
            <a:r>
              <a:rPr lang="en-US" dirty="0"/>
              <a:t> , </a:t>
            </a:r>
            <a:r>
              <a:rPr lang="en-US" dirty="0" err="1"/>
              <a:t>Number_of_applicants</a:t>
            </a:r>
            <a:r>
              <a:rPr lang="en-US" dirty="0"/>
              <a:t> , </a:t>
            </a:r>
            <a:r>
              <a:rPr lang="en-US" dirty="0" err="1"/>
              <a:t>Rate_Non_Elderly_First_timers</a:t>
            </a:r>
            <a:r>
              <a:rPr lang="en-US" dirty="0"/>
              <a:t> , </a:t>
            </a:r>
            <a:r>
              <a:rPr lang="en-US" dirty="0" err="1"/>
              <a:t>Rate_Non_Elderly_Second_timers</a:t>
            </a:r>
            <a:r>
              <a:rPr lang="en-US" dirty="0"/>
              <a:t> , </a:t>
            </a:r>
            <a:r>
              <a:rPr lang="en-US" dirty="0" err="1"/>
              <a:t>Rate_Non_Elderly_Overall</a:t>
            </a:r>
            <a:r>
              <a:rPr lang="en-US" dirty="0"/>
              <a:t> , </a:t>
            </a:r>
            <a:r>
              <a:rPr lang="en-US" dirty="0" err="1"/>
              <a:t>Mature_Estates</a:t>
            </a:r>
            <a:r>
              <a:rPr lang="en-US" dirty="0"/>
              <a:t> </a:t>
            </a:r>
            <a:endParaRPr lang="en-US" dirty="0"/>
          </a:p>
          <a:p>
            <a:pPr lvl="3">
              <a:buFont typeface="Wingdings" panose="05000000000000000000" pitchFamily="2" charset="2"/>
              <a:buChar char="q"/>
            </a:pPr>
            <a:endParaRPr lang="en-US" dirty="0"/>
          </a:p>
          <a:p>
            <a:pPr lvl="4">
              <a:buFont typeface="Wingdings" panose="05000000000000000000" pitchFamily="2" charset="2"/>
              <a:buChar char="q"/>
            </a:pPr>
            <a:endParaRPr lang="en-US" dirty="0"/>
          </a:p>
          <a:p>
            <a:pPr lvl="4">
              <a:buFont typeface="Wingdings" panose="05000000000000000000" pitchFamily="2" charset="2"/>
              <a:buChar char="q"/>
            </a:pPr>
            <a:endParaRPr lang="en-US" u="sng" dirty="0"/>
          </a:p>
          <a:p>
            <a:endParaRPr lang="en-US"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sheet of where the plots came from</a:t>
            </a:r>
            <a:endParaRPr lang="en-US" dirty="0"/>
          </a:p>
        </p:txBody>
      </p:sp>
      <p:sp>
        <p:nvSpPr>
          <p:cNvPr id="3" name="Content Placeholder 2"/>
          <p:cNvSpPr>
            <a:spLocks noGrp="1"/>
          </p:cNvSpPr>
          <p:nvPr>
            <p:ph idx="1"/>
          </p:nvPr>
        </p:nvSpPr>
        <p:spPr>
          <a:xfrm>
            <a:off x="438317" y="3429000"/>
            <a:ext cx="11029615" cy="3678303"/>
          </a:xfrm>
        </p:spPr>
        <p:txBody>
          <a:bodyPr>
            <a:normAutofit lnSpcReduction="10000"/>
          </a:bodyPr>
          <a:lstStyle/>
          <a:p>
            <a:r>
              <a:rPr lang="en-US" dirty="0"/>
              <a:t>Plot 1 : </a:t>
            </a:r>
            <a:r>
              <a:rPr lang="en-US" dirty="0" err="1"/>
              <a:t>Plots.ipynb</a:t>
            </a:r>
            <a:endParaRPr lang="en-US" dirty="0"/>
          </a:p>
          <a:p>
            <a:r>
              <a:rPr lang="en-US" dirty="0"/>
              <a:t>Plot 2a, 2b : Plots11PriceTOverallTrend.ipynb</a:t>
            </a:r>
            <a:endParaRPr lang="en-US" dirty="0"/>
          </a:p>
          <a:p>
            <a:r>
              <a:rPr lang="en-US" dirty="0"/>
              <a:t>Plot 3 : </a:t>
            </a:r>
            <a:r>
              <a:rPr lang="en-US" dirty="0" err="1"/>
              <a:t>overview_map_interactive.ipynb</a:t>
            </a:r>
            <a:endParaRPr lang="en-US" dirty="0"/>
          </a:p>
          <a:p>
            <a:r>
              <a:rPr lang="en-US" dirty="0"/>
              <a:t>Plot 4a : Plot0_Boxplot_Price_Town_OnClick4Rm.ipynb</a:t>
            </a:r>
            <a:endParaRPr lang="en-US" dirty="0"/>
          </a:p>
          <a:p>
            <a:r>
              <a:rPr lang="en-US" dirty="0"/>
              <a:t>Plot 4b : Plot0_Boxplot_Price_Town_OnClick5Rm.ipynb</a:t>
            </a:r>
            <a:endParaRPr lang="en-US" dirty="0"/>
          </a:p>
          <a:p>
            <a:r>
              <a:rPr lang="en-US" dirty="0"/>
              <a:t>Plot 5a, 5b : Plots3_dist_vs_price_area_vs_maturity_hoverDone.ipynb</a:t>
            </a:r>
            <a:endParaRPr lang="en-US" dirty="0"/>
          </a:p>
          <a:p>
            <a:r>
              <a:rPr lang="en-US" dirty="0"/>
              <a:t>Plot 6a, 6b : plots9_2D_priceVsLevel.ipynb</a:t>
            </a:r>
            <a:endParaRPr lang="en-US" dirty="0"/>
          </a:p>
          <a:p>
            <a:r>
              <a:rPr lang="en-US" dirty="0"/>
              <a:t>Plot 6a’  : plots9_priceVsLevel.ipynb</a:t>
            </a:r>
            <a:endParaRPr lang="en-US" dirty="0"/>
          </a:p>
          <a:p>
            <a:r>
              <a:rPr lang="en-US" dirty="0"/>
              <a:t>Plot 7a,7b : Plots5.NumUnitPerLevel.PerTown.ipynb</a:t>
            </a:r>
            <a:endParaRPr lang="en-US"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sheet of where the plots came from (Cont’d)</a:t>
            </a:r>
            <a:endParaRPr lang="en-US" dirty="0"/>
          </a:p>
        </p:txBody>
      </p:sp>
      <p:sp>
        <p:nvSpPr>
          <p:cNvPr id="3" name="Content Placeholder 2"/>
          <p:cNvSpPr>
            <a:spLocks noGrp="1"/>
          </p:cNvSpPr>
          <p:nvPr>
            <p:ph idx="1"/>
          </p:nvPr>
        </p:nvSpPr>
        <p:spPr>
          <a:xfrm>
            <a:off x="581192" y="3302893"/>
            <a:ext cx="11029615" cy="3678303"/>
          </a:xfrm>
        </p:spPr>
        <p:txBody>
          <a:bodyPr>
            <a:normAutofit fontScale="92500" lnSpcReduction="10000"/>
          </a:bodyPr>
          <a:lstStyle/>
          <a:p>
            <a:r>
              <a:rPr lang="en-US" dirty="0"/>
              <a:t>Plot 8a, 8b :  Plots7_rateOfSubscription.ipynb</a:t>
            </a:r>
            <a:endParaRPr lang="en-US" dirty="0"/>
          </a:p>
          <a:p>
            <a:r>
              <a:rPr lang="en-US" dirty="0"/>
              <a:t>Plot 9a, 9b :  Plots2SellingPriceDistFrMrt.ipynb</a:t>
            </a:r>
            <a:endParaRPr lang="en-US" dirty="0"/>
          </a:p>
          <a:p>
            <a:r>
              <a:rPr lang="en-US" dirty="0"/>
              <a:t>Plot 10a,10b : Plots2SellingPriceDistFrMrt.ipynb</a:t>
            </a:r>
            <a:endParaRPr lang="en-US" dirty="0"/>
          </a:p>
          <a:p>
            <a:r>
              <a:rPr lang="en-US" dirty="0"/>
              <a:t>Plot 11:  plots13_Scatterplot_nonRepurchased_and_repurchasedNew.ipynb</a:t>
            </a:r>
            <a:endParaRPr lang="en-US" dirty="0"/>
          </a:p>
          <a:p>
            <a:r>
              <a:rPr lang="en-US" dirty="0"/>
              <a:t>Plot 12 : Plots2SellingPriceDistFrMrt.ipynb</a:t>
            </a:r>
            <a:endParaRPr lang="en-US" dirty="0"/>
          </a:p>
          <a:p>
            <a:r>
              <a:rPr lang="en-US" dirty="0"/>
              <a:t>Plot 13a, 13b : Plots4.Price_Dist_Area</a:t>
            </a:r>
            <a:r>
              <a:rPr lang="en-US"/>
              <a:t>.ipynb ; Plot4_PriceDistArea_Interactive_OnClick.ipynb</a:t>
            </a:r>
            <a:endParaRPr lang="en-US" dirty="0"/>
          </a:p>
          <a:p>
            <a:r>
              <a:rPr lang="en-US" dirty="0"/>
              <a:t>Plot 14 :  Plots12_InteractiveSelection_distance.ipynb</a:t>
            </a:r>
            <a:endParaRPr lang="en-US" dirty="0"/>
          </a:p>
          <a:p>
            <a:r>
              <a:rPr lang="en-US" dirty="0"/>
              <a:t>Plot 15:  Plots10_DistToMrt_Vs_Blk_NearestMRT.ipynb</a:t>
            </a:r>
            <a:endParaRPr lang="en-US" dirty="0"/>
          </a:p>
          <a:p>
            <a:r>
              <a:rPr lang="en-US" dirty="0"/>
              <a:t>Plot 16a, 16b : plots6_Median_resale_price.ipynb</a:t>
            </a:r>
            <a:endParaRPr lang="en-US" dirty="0"/>
          </a:p>
          <a:p>
            <a:r>
              <a:rPr lang="en-US" dirty="0"/>
              <a:t>Plot 17a, 17b:  Plots8_DeterminingWhyMaturedResaleLessExp.ipynb</a:t>
            </a:r>
            <a:endParaRPr lang="en-US"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endParaRPr lang="en-US" dirty="0"/>
          </a:p>
        </p:txBody>
      </p:sp>
      <p:sp>
        <p:nvSpPr>
          <p:cNvPr id="3" name="Content Placeholder 2"/>
          <p:cNvSpPr>
            <a:spLocks noGrp="1"/>
          </p:cNvSpPr>
          <p:nvPr>
            <p:ph idx="1"/>
          </p:nvPr>
        </p:nvSpPr>
        <p:spPr/>
        <p:txBody>
          <a:bodyPr>
            <a:normAutofit lnSpcReduction="10000"/>
          </a:bodyPr>
          <a:lstStyle/>
          <a:p>
            <a:r>
              <a:rPr lang="en-US" dirty="0"/>
              <a:t>Young Chinese couple was looking to buy “almost immediate flats” (BTO is out of the picture due to time constraint). </a:t>
            </a:r>
            <a:endParaRPr lang="en-US" dirty="0"/>
          </a:p>
          <a:p>
            <a:r>
              <a:rPr lang="en-US" dirty="0"/>
              <a:t>Decided to look at the Nov 2018 Sales of Balance Flats(SBF)</a:t>
            </a:r>
            <a:endParaRPr lang="en-US" dirty="0"/>
          </a:p>
          <a:p>
            <a:r>
              <a:rPr lang="en-US" dirty="0"/>
              <a:t>Only keen on 4 or 5-Room flats</a:t>
            </a:r>
            <a:endParaRPr lang="en-US" dirty="0"/>
          </a:p>
          <a:p>
            <a:r>
              <a:rPr lang="en-US" dirty="0"/>
              <a:t>Don’t like to live too low level floors (couple accepts floor level &gt;=5) , but prefers level 10 and above.</a:t>
            </a:r>
            <a:endParaRPr lang="en-US" dirty="0"/>
          </a:p>
          <a:p>
            <a:r>
              <a:rPr lang="en-US" dirty="0"/>
              <a:t>Wishes to find out which flat is most value for money</a:t>
            </a:r>
            <a:endParaRPr lang="en-US" dirty="0"/>
          </a:p>
          <a:p>
            <a:r>
              <a:rPr lang="en-US" dirty="0"/>
              <a:t>Accessible to public transport as the couple do not own vehicles. (**prioritize this over the price)</a:t>
            </a:r>
            <a:endParaRPr lang="en-US" dirty="0"/>
          </a:p>
          <a:p>
            <a:r>
              <a:rPr lang="en-US" dirty="0"/>
              <a:t>Don’t like old flats (“old” is subjective)</a:t>
            </a:r>
            <a:endParaRPr lang="en-US" dirty="0"/>
          </a:p>
          <a:p>
            <a:r>
              <a:rPr lang="en-US" dirty="0"/>
              <a:t>Also keen on looking out for interesting trends that is unexpected and find out more about their chances of getting a suitable flat.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a:t>
            </a:r>
            <a:endParaRPr lang="en-US" dirty="0"/>
          </a:p>
        </p:txBody>
      </p:sp>
      <p:sp>
        <p:nvSpPr>
          <p:cNvPr id="3" name="Content Placeholder 2"/>
          <p:cNvSpPr>
            <a:spLocks noGrp="1"/>
          </p:cNvSpPr>
          <p:nvPr>
            <p:ph idx="1"/>
          </p:nvPr>
        </p:nvSpPr>
        <p:spPr/>
        <p:txBody>
          <a:bodyPr/>
          <a:lstStyle/>
          <a:p>
            <a:r>
              <a:rPr lang="en-US" dirty="0"/>
              <a:t>Scrapped data gathers only flats that CHINESE can buy because the couple is a Chinese couple</a:t>
            </a:r>
            <a:endParaRPr lang="en-US" dirty="0"/>
          </a:p>
          <a:p>
            <a:r>
              <a:rPr lang="en-US" dirty="0"/>
              <a:t>Assumes budget of couple is $500k,  but looking at flats between $300k to $400k mainly.</a:t>
            </a:r>
            <a:endParaRPr lang="en-US" dirty="0"/>
          </a:p>
          <a:p>
            <a:r>
              <a:rPr lang="en-US" dirty="0"/>
              <a:t>The slides may be making assumptions in earlier parts but by the end will either prove or disprove arguments proposed earlier.</a:t>
            </a:r>
            <a:endParaRPr lang="en-US" dirty="0"/>
          </a:p>
          <a:p>
            <a:r>
              <a:rPr lang="en-US" dirty="0"/>
              <a:t>Scrapped data suggests Nov 2018 only has 22 towns participating in the SBF for those flats Chinese are eligible for.</a:t>
            </a:r>
            <a:endParaRPr lang="en-US" dirty="0"/>
          </a:p>
          <a:p>
            <a:r>
              <a:rPr lang="en-US" dirty="0"/>
              <a:t>“Distance from MRT” in our context also means “Distance to the Nearest MRT station”</a:t>
            </a:r>
            <a:endParaRPr lang="en-US" dirty="0"/>
          </a:p>
          <a:p>
            <a:r>
              <a:rPr lang="en-US" dirty="0"/>
              <a:t>Distance within 2 bus stops away from MRT are considered walkable distance. </a:t>
            </a:r>
            <a:endParaRPr lang="en-US" dirty="0"/>
          </a:p>
          <a:p>
            <a:r>
              <a:rPr lang="en-US" dirty="0"/>
              <a:t>Assumes 1 </a:t>
            </a:r>
            <a:r>
              <a:rPr lang="en-US" dirty="0" err="1"/>
              <a:t>Busstop</a:t>
            </a:r>
            <a:r>
              <a:rPr lang="en-US" dirty="0"/>
              <a:t> is approx. 450m – 550m.</a:t>
            </a:r>
            <a:endParaRPr lang="en-US" dirty="0"/>
          </a:p>
          <a:p>
            <a:pPr marL="0" indent="0">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4-Room and 5-Room Flats Available in NOV 2018</a:t>
            </a:r>
            <a:endParaRPr lang="en-US" dirty="0"/>
          </a:p>
        </p:txBody>
      </p:sp>
      <p:pic>
        <p:nvPicPr>
          <p:cNvPr id="2054" name="Picture 6" descr="sds"/>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748724" y="2372137"/>
            <a:ext cx="5055752" cy="33535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06415" y="2226310"/>
            <a:ext cx="5912003" cy="2031325"/>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It appears that there are more 4-Rooms than 5-Rooms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Sales of Balance Flats(SBF) in the market</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4-Room has 980 while 5-Rooms have 241 flats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Speculate that  more people can have better chance of </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getting more affordable flats (4-Rooms are generally cheaper)</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2390775" y="5725701"/>
            <a:ext cx="1924566"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Plot1 : Count vs Room Type</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Seeing trends for prices in 4-Room in SBF Nov2018</a:t>
            </a:r>
            <a:endParaRPr lang="en-US" dirty="0"/>
          </a:p>
        </p:txBody>
      </p:sp>
      <p:pic>
        <p:nvPicPr>
          <p:cNvPr id="307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94778" y="2085974"/>
            <a:ext cx="6866198" cy="4600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060976" y="2371635"/>
            <a:ext cx="4389920" cy="2585323"/>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For probability histogram over Prices,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2 peaks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Probable Non Mature and Mature Estates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Hypothesis: Price of Mature Estates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more expensive than Non Mature Estates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To be confirmed</a:t>
            </a:r>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10" name="TextBox 9"/>
          <p:cNvSpPr txBox="1"/>
          <p:nvPr/>
        </p:nvSpPr>
        <p:spPr>
          <a:xfrm>
            <a:off x="7060976" y="6155844"/>
            <a:ext cx="3173048" cy="276999"/>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2a : Probability graph of 4-Room over Price</a:t>
            </a:r>
            <a:endParaRPr lang="en-US" sz="1200"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Seeing trends for prices in 5-Room in SBF Nov2018</a:t>
            </a:r>
            <a:endParaRPr lang="en-US" dirty="0"/>
          </a:p>
        </p:txBody>
      </p:sp>
      <p:pic>
        <p:nvPicPr>
          <p:cNvPr id="4098"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09103" y="2000250"/>
            <a:ext cx="7637102" cy="4381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146205" y="5895975"/>
            <a:ext cx="3184270" cy="553998"/>
          </a:xfrm>
          <a:prstGeom prst="rect">
            <a:avLst/>
          </a:prstGeom>
          <a:noFill/>
        </p:spPr>
        <p:txBody>
          <a:bodyPr wrap="none" rtlCol="0">
            <a:spAutoFit/>
          </a:bodyPr>
          <a:lstStyle/>
          <a:p>
            <a:r>
              <a:rPr lang="en-US" sz="1200" dirty="0">
                <a:latin typeface="Arial" panose="020B0604020202020204" pitchFamily="34" charset="0"/>
                <a:ea typeface="Arial" panose="020B0604020202020204" pitchFamily="34" charset="0"/>
                <a:cs typeface="Arial" panose="020B0604020202020204" pitchFamily="34" charset="0"/>
              </a:rPr>
              <a:t>Plot 2b : Probability graph of 5-Room over Price</a:t>
            </a:r>
            <a:endParaRPr lang="en-US" sz="1200"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
        <p:nvSpPr>
          <p:cNvPr id="6" name="TextBox 5"/>
          <p:cNvSpPr txBox="1"/>
          <p:nvPr/>
        </p:nvSpPr>
        <p:spPr>
          <a:xfrm>
            <a:off x="8146205" y="1932027"/>
            <a:ext cx="3776547" cy="2585323"/>
          </a:xfrm>
          <a:prstGeom prst="rect">
            <a:avLst/>
          </a:prstGeom>
          <a:noFill/>
        </p:spPr>
        <p:txBody>
          <a:bodyPr wrap="none" rtlCol="0">
            <a:spAutoFit/>
          </a:bodyPr>
          <a:lstStyle/>
          <a:p>
            <a:r>
              <a:rPr lang="en-US" dirty="0">
                <a:latin typeface="Arial" panose="020B0604020202020204" pitchFamily="34" charset="0"/>
                <a:ea typeface="Arial" panose="020B0604020202020204" pitchFamily="34" charset="0"/>
                <a:cs typeface="Arial" panose="020B0604020202020204" pitchFamily="34" charset="0"/>
              </a:rPr>
              <a:t>For probability histogram over Prices, </a:t>
            </a:r>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1 peak visible</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Hypothesis: Price of Mature Estates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is similar to Non Mature Estates</a:t>
            </a:r>
            <a:endParaRPr lang="en-US" dirty="0">
              <a:latin typeface="Arial" panose="020B0604020202020204" pitchFamily="34" charset="0"/>
              <a:ea typeface="Arial" panose="020B0604020202020204" pitchFamily="34" charset="0"/>
              <a:cs typeface="Arial" panose="020B0604020202020204" pitchFamily="34" charset="0"/>
            </a:endParaRPr>
          </a:p>
          <a:p>
            <a:r>
              <a:rPr lang="en-US" dirty="0">
                <a:latin typeface="Arial" panose="020B0604020202020204" pitchFamily="34" charset="0"/>
                <a:ea typeface="Arial" panose="020B0604020202020204" pitchFamily="34" charset="0"/>
                <a:cs typeface="Arial" panose="020B0604020202020204" pitchFamily="34" charset="0"/>
              </a:rPr>
              <a:t>     for 5-Rooms</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Arial" panose="020B0604020202020204" pitchFamily="34" charset="0"/>
                <a:cs typeface="Arial" panose="020B0604020202020204" pitchFamily="34" charset="0"/>
              </a:rPr>
              <a:t>To be confirmed</a:t>
            </a:r>
            <a:endParaRPr lang="en-US" dirty="0">
              <a:latin typeface="Arial" panose="020B0604020202020204" pitchFamily="34" charset="0"/>
              <a:ea typeface="Arial" panose="020B0604020202020204" pitchFamily="34" charset="0"/>
              <a:cs typeface="Arial" panose="020B0604020202020204" pitchFamily="34" charset="0"/>
            </a:endParaRPr>
          </a:p>
          <a:p>
            <a:endParaRPr lang="en-US"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20244</Words>
  <Application>WPS Presentation</Application>
  <PresentationFormat>Widescreen</PresentationFormat>
  <Paragraphs>579</Paragraphs>
  <Slides>41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Arial</vt:lpstr>
      <vt:lpstr>SimSun</vt:lpstr>
      <vt:lpstr>Wingdings</vt:lpstr>
      <vt:lpstr>Wingdings 2</vt:lpstr>
      <vt:lpstr>Microsoft YaHei</vt:lpstr>
      <vt:lpstr>Arial Unicode MS</vt:lpstr>
      <vt:lpstr>Wingdings</vt:lpstr>
      <vt:lpstr>Calibri</vt:lpstr>
      <vt:lpstr>Dividend</vt:lpstr>
      <vt:lpstr>Singapore Flats: Deal or No Deal</vt:lpstr>
      <vt:lpstr>Overview RAW: Data sets</vt:lpstr>
      <vt:lpstr>OVERVIEW : UrLs of Data Sets</vt:lpstr>
      <vt:lpstr>final datasets (derived &amp; raw datasets) that are used</vt:lpstr>
      <vt:lpstr>context</vt:lpstr>
      <vt:lpstr>Assumptions</vt:lpstr>
      <vt:lpstr>4-Room and 5-Room Flats Available in NOV 2018</vt:lpstr>
      <vt:lpstr>Seeing trends for prices in 4-Room in SBF Nov2018</vt:lpstr>
      <vt:lpstr>Seeing trends for prices in 5-Room in SBF Nov2018</vt:lpstr>
      <vt:lpstr>Spatial View:  Where are the NOV 2018 SBF flats?</vt:lpstr>
      <vt:lpstr>diff in prices between Mature and Non Mature in 4-Rm</vt:lpstr>
      <vt:lpstr>diff in prices between Mature and Non Mature in 5-Rm</vt:lpstr>
      <vt:lpstr>Plot 4A , 4b in interactive version to see more details</vt:lpstr>
      <vt:lpstr>Price vs Area vs floor level 4-Room Flats</vt:lpstr>
      <vt:lpstr>Price vs Area vs floor level 5-Room Flats</vt:lpstr>
      <vt:lpstr>Selling Price vs Level for 4-Room Flats</vt:lpstr>
      <vt:lpstr>PowerPoint 演示文稿</vt:lpstr>
      <vt:lpstr>Selling Price vs Level for 5-Room Flats</vt:lpstr>
      <vt:lpstr>Count of flats per level for 4-Room Flats</vt:lpstr>
      <vt:lpstr>Count of flats per level for 5-Room Flats</vt:lpstr>
      <vt:lpstr>Application rates for Nov 18 SBF for 4-Room FLats</vt:lpstr>
      <vt:lpstr>Application rates for Nov 18 SBF for 5-Room Flats</vt:lpstr>
      <vt:lpstr>Price VS distance from MRT for 4-Room Flats for NOV 2018 SBF</vt:lpstr>
      <vt:lpstr>Price VS distance from MRT for 5-Room Flats for NOV 2018 SBF</vt:lpstr>
      <vt:lpstr>Price VS distance from MRT for 4-Room Flats for NOV 2018 SBF</vt:lpstr>
      <vt:lpstr>Price VS distance from MRT for 5-Room Flats for NOV 2018 SBF</vt:lpstr>
      <vt:lpstr>Price VS distance from MRT for 4-Room Flats: zoom In further to special requirements</vt:lpstr>
      <vt:lpstr>Price VS distance from MRT for 4-Room Flats: zoom Into Jurong West</vt:lpstr>
      <vt:lpstr>Price VS distance from MRT + vs AREA in SQM for 4-Room Flats for NOV 2018 SBF</vt:lpstr>
      <vt:lpstr>Price VS distance from MRT + vs AREA in SQM for 4-Room Flats for NOV 2018 SBF</vt:lpstr>
      <vt:lpstr>Price VS distance from MRT + vs AREA in SQM for 5-Room Flats for NOV 2018 SBF</vt:lpstr>
      <vt:lpstr>Interactive Plot : Select Distance and Town and display Townmap and blocks available</vt:lpstr>
      <vt:lpstr>Interactive: DisTance from MRT VS Blk By Selecting towns (4 room and 5-rooms)</vt:lpstr>
      <vt:lpstr>Other considerations beyond just Nov18 SBF : ReSale flats</vt:lpstr>
      <vt:lpstr>Resale Q3 Median vs boxplot of SBF Nov 18 for 4-Room flat</vt:lpstr>
      <vt:lpstr>Resale Q3 Median vs boxplot of SBF Nov 18 for 5-Room flat</vt:lpstr>
      <vt:lpstr>Further Analysis into why the resale median is lower than some of the sbf median</vt:lpstr>
      <vt:lpstr>Further Analysis into why the resale median is lower than some of the sbf median (cont’d)</vt:lpstr>
      <vt:lpstr>CONCLUsion</vt:lpstr>
      <vt:lpstr>Summary sheet of where the plots came from</vt:lpstr>
      <vt:lpstr>Summary sheet of where the plots came from (Cont’d)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 Yi C</dc:creator>
  <cp:lastModifiedBy>jia yi</cp:lastModifiedBy>
  <cp:revision>132</cp:revision>
  <dcterms:created xsi:type="dcterms:W3CDTF">2018-12-29T09:01:00Z</dcterms:created>
  <dcterms:modified xsi:type="dcterms:W3CDTF">2019-01-13T02:29:30Z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1033-10.2.0.5838</vt:lpwstr>
  </property>
</Properties>
</file>